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42"/>
  </p:notesMasterIdLst>
  <p:sldIdLst>
    <p:sldId id="256" r:id="rId2"/>
    <p:sldId id="259" r:id="rId3"/>
    <p:sldId id="261" r:id="rId4"/>
    <p:sldId id="263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2" r:id="rId13"/>
    <p:sldId id="270" r:id="rId14"/>
    <p:sldId id="271" r:id="rId15"/>
    <p:sldId id="257" r:id="rId16"/>
    <p:sldId id="274" r:id="rId17"/>
    <p:sldId id="275" r:id="rId18"/>
    <p:sldId id="276" r:id="rId19"/>
    <p:sldId id="277" r:id="rId20"/>
    <p:sldId id="279" r:id="rId21"/>
    <p:sldId id="280" r:id="rId22"/>
    <p:sldId id="278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1" r:id="rId31"/>
    <p:sldId id="292" r:id="rId32"/>
    <p:sldId id="289" r:id="rId33"/>
    <p:sldId id="290" r:id="rId34"/>
    <p:sldId id="293" r:id="rId35"/>
    <p:sldId id="294" r:id="rId36"/>
    <p:sldId id="295" r:id="rId37"/>
    <p:sldId id="296" r:id="rId38"/>
    <p:sldId id="297" r:id="rId39"/>
    <p:sldId id="298" r:id="rId40"/>
    <p:sldId id="281" r:id="rId41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sz="2600" b="1" kern="1200">
        <a:solidFill>
          <a:schemeClr val="bg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600" b="1" kern="1200">
        <a:solidFill>
          <a:schemeClr val="bg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600" b="1" kern="1200">
        <a:solidFill>
          <a:schemeClr val="bg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600" b="1" kern="1200">
        <a:solidFill>
          <a:schemeClr val="bg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600" b="1" kern="1200">
        <a:solidFill>
          <a:schemeClr val="bg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600" b="1" kern="1200">
        <a:solidFill>
          <a:schemeClr val="bg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600" b="1" kern="1200">
        <a:solidFill>
          <a:schemeClr val="bg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600" b="1" kern="1200">
        <a:solidFill>
          <a:schemeClr val="bg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600" b="1" kern="1200">
        <a:solidFill>
          <a:schemeClr val="bg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5028"/>
  </p:normalViewPr>
  <p:slideViewPr>
    <p:cSldViewPr>
      <p:cViewPr varScale="1">
        <p:scale>
          <a:sx n="128" d="100"/>
          <a:sy n="128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1"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F78E8D67-B27D-C648-9475-BA685D99C8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72217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EF5B6AC-079E-544E-A916-DE704858C264}" type="slidenum">
              <a:rPr lang="en-US" altLang="ja-JP" sz="1200" b="0">
                <a:solidFill>
                  <a:schemeClr val="tx1"/>
                </a:solidFill>
                <a:latin typeface="Arial" charset="0"/>
              </a:rPr>
              <a:pPr/>
              <a:t>1</a:t>
            </a:fld>
            <a:endParaRPr lang="en-US" altLang="ja-JP" sz="12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ja-JP" altLang="en-US"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87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E8D67-B27D-C648-9475-BA685D99C852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83970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E8D67-B27D-C648-9475-BA685D99C852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31629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E8D67-B27D-C648-9475-BA685D99C852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604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E8D67-B27D-C648-9475-BA685D99C852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2886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E8D67-B27D-C648-9475-BA685D99C852}" type="slidenum">
              <a:rPr lang="en-US" altLang="ja-JP" smtClean="0"/>
              <a:pPr>
                <a:defRPr/>
              </a:pPr>
              <a:t>37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1834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E84F84B-26F1-6A41-AFD5-E9C171644969}" type="slidenum">
              <a:rPr lang="en-US" altLang="ja-JP" sz="1200" b="0">
                <a:solidFill>
                  <a:schemeClr val="tx1"/>
                </a:solidFill>
                <a:latin typeface="Arial" charset="0"/>
              </a:rPr>
              <a:pPr/>
              <a:t>2</a:t>
            </a:fld>
            <a:endParaRPr lang="en-US" altLang="ja-JP" sz="12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ja-JP" altLang="en-US"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636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E8D67-B27D-C648-9475-BA685D99C852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25814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6FAF39BE-8420-A849-BF19-1F89FC0F50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E6987A7D-ECDE-EA44-A1DF-3EA51AA9AD21}" type="slidenum">
              <a:rPr lang="en-US" altLang="ja-JP" sz="1200">
                <a:latin typeface="Arial" panose="020B0604020202020204" pitchFamily="34" charset="0"/>
              </a:rPr>
              <a:pPr/>
              <a:t>15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225EE7B9-C2E1-424E-95C5-560C49831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C20B5A6-FA5C-1649-B7A2-15310DDE0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>
                <a:latin typeface="Arial" panose="020B0604020202020204" pitchFamily="34" charset="0"/>
                <a:ea typeface="ＭＳ Ｐ明朝" panose="02020600040205080304" pitchFamily="18" charset="-128"/>
              </a:rPr>
              <a:t>画像はみな</a:t>
            </a:r>
            <a:r>
              <a:rPr lang="en-US" altLang="ja-JP">
                <a:latin typeface="Arial" panose="020B0604020202020204" pitchFamily="34" charset="0"/>
                <a:ea typeface="ＭＳ Ｐ明朝" panose="02020600040205080304" pitchFamily="18" charset="-128"/>
              </a:rPr>
              <a:t>640*480</a:t>
            </a:r>
            <a:r>
              <a:rPr lang="ja-JP" altLang="en-US">
                <a:latin typeface="Arial" panose="020B0604020202020204" pitchFamily="34" charset="0"/>
                <a:ea typeface="ＭＳ Ｐ明朝" panose="02020600040205080304" pitchFamily="18" charset="-128"/>
              </a:rPr>
              <a:t>のサイズ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6FAF39BE-8420-A849-BF19-1F89FC0F50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5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E6987A7D-ECDE-EA44-A1DF-3EA51AA9AD21}" type="slidenum">
              <a:rPr lang="en-US" altLang="ja-JP" sz="1200">
                <a:latin typeface="Arial" panose="020B0604020202020204" pitchFamily="34" charset="0"/>
              </a:rPr>
              <a:pPr/>
              <a:t>16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225EE7B9-C2E1-424E-95C5-560C49831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C20B5A6-FA5C-1649-B7A2-15310DDE0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>
                <a:latin typeface="Arial" panose="020B0604020202020204" pitchFamily="34" charset="0"/>
                <a:ea typeface="ＭＳ Ｐ明朝" panose="02020600040205080304" pitchFamily="18" charset="-128"/>
              </a:rPr>
              <a:t>画像はみな</a:t>
            </a:r>
            <a:r>
              <a:rPr lang="en-US" altLang="ja-JP">
                <a:latin typeface="Arial" panose="020B0604020202020204" pitchFamily="34" charset="0"/>
                <a:ea typeface="ＭＳ Ｐ明朝" panose="02020600040205080304" pitchFamily="18" charset="-128"/>
              </a:rPr>
              <a:t>640*480</a:t>
            </a:r>
            <a:r>
              <a:rPr lang="ja-JP" altLang="en-US">
                <a:latin typeface="Arial" panose="020B0604020202020204" pitchFamily="34" charset="0"/>
                <a:ea typeface="ＭＳ Ｐ明朝" panose="02020600040205080304" pitchFamily="18" charset="-128"/>
              </a:rPr>
              <a:t>のサイズ</a:t>
            </a:r>
          </a:p>
        </p:txBody>
      </p:sp>
    </p:spTree>
    <p:extLst>
      <p:ext uri="{BB962C8B-B14F-4D97-AF65-F5344CB8AC3E}">
        <p14:creationId xmlns:p14="http://schemas.microsoft.com/office/powerpoint/2010/main" val="1039555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E8D67-B27D-C648-9475-BA685D99C852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822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E8D67-B27D-C648-9475-BA685D99C852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937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E8D67-B27D-C648-9475-BA685D99C852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43209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E8D67-B27D-C648-9475-BA685D99C852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011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080250" y="6635750"/>
            <a:ext cx="2063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altLang="ja-JP" sz="800" b="0">
                <a:solidFill>
                  <a:schemeClr val="bg2"/>
                </a:solidFill>
              </a:rPr>
              <a:t>Copyright © the University of Tokyo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0"/>
            <a:ext cx="7620000" cy="685800"/>
          </a:xfrm>
          <a:effectLst>
            <a:outerShdw blurRad="50800" dist="25399" dir="2700000" algn="ctr" rotWithShape="0">
              <a:schemeClr val="bg2">
                <a:alpha val="85001"/>
              </a:schemeClr>
            </a:outerShdw>
          </a:effectLst>
        </p:spPr>
        <p:txBody>
          <a:bodyPr/>
          <a:lstStyle>
            <a:lvl1pPr algn="ctr">
              <a:defRPr sz="4000">
                <a:solidFill>
                  <a:srgbClr val="256C48"/>
                </a:solidFill>
              </a:defRPr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457200" y="4038600"/>
            <a:ext cx="8077200" cy="381000"/>
          </a:xfrm>
        </p:spPr>
        <p:txBody>
          <a:bodyPr/>
          <a:lstStyle>
            <a:lvl1pPr marL="0" indent="0" algn="ctr">
              <a:buFont typeface="Wingdings" charset="2"/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 bwMode="white">
          <a:xfrm>
            <a:off x="3124200" y="6665913"/>
            <a:ext cx="2895600" cy="152400"/>
          </a:xfrm>
          <a:prstGeom prst="rect">
            <a:avLst/>
          </a:prstGeom>
          <a:ln>
            <a:miter lim="800000"/>
            <a:headEnd/>
            <a:tailEnd/>
          </a:ln>
          <a:effectLst>
            <a:outerShdw dist="88900" dir="5940002" algn="ctr" rotWithShape="0">
              <a:srgbClr val="4C4C4C">
                <a:alpha val="6998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2E6568"/>
                </a:solidFill>
                <a:latin typeface="Verdan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 bwMode="white">
          <a:xfrm>
            <a:off x="76200" y="6669088"/>
            <a:ext cx="533400" cy="152400"/>
          </a:xfrm>
        </p:spPr>
        <p:txBody>
          <a:bodyPr/>
          <a:lstStyle>
            <a:lvl1pPr>
              <a:defRPr sz="1200" b="0"/>
            </a:lvl1pPr>
          </a:lstStyle>
          <a:p>
            <a:pPr>
              <a:defRPr/>
            </a:pPr>
            <a:fld id="{79931311-8568-8946-9049-C8C96CA5FD6C}" type="slidenum">
              <a:rPr lang="en-US" altLang="ja-JP"/>
              <a:pPr>
                <a:defRPr/>
              </a:pPr>
              <a:t>‹#›</a:t>
            </a:fld>
            <a:endParaRPr lang="en-US" altLang="ja-JP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&lt; </a:t>
            </a:r>
            <a:fld id="{1DDFC8E5-7324-1D41-9A1A-5CC57DEF7E85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250149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62750" y="254000"/>
            <a:ext cx="2076450" cy="6265863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33400" y="254000"/>
            <a:ext cx="6076950" cy="6265863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&lt; </a:t>
            </a:r>
            <a:fld id="{3F79C7B1-A17E-A640-A2BF-A94C76F409E1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2600841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254000"/>
            <a:ext cx="8305800" cy="563563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4000500" cy="50720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838700" y="1447800"/>
            <a:ext cx="4000500" cy="245903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838700" y="4059238"/>
            <a:ext cx="4000500" cy="246062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&lt; </a:t>
            </a:r>
            <a:fld id="{EBF28DEC-FF3E-AA45-89C2-4DF0A418D01A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1170939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254000"/>
            <a:ext cx="8305800" cy="563563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4000500" cy="50720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838700" y="1447800"/>
            <a:ext cx="4000500" cy="50720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&lt; </a:t>
            </a:r>
            <a:fld id="{EC7B85A9-28B8-414F-A0D1-75A342EAF667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71779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&lt; </a:t>
            </a:r>
            <a:fld id="{E0A65C41-812F-F047-B1E9-B55D89482807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420836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&lt; </a:t>
            </a:r>
            <a:fld id="{4943932E-7BC3-C040-972F-78975B76FDE6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3874918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4000500" cy="5072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838700" y="1447800"/>
            <a:ext cx="4000500" cy="5072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&lt; </a:t>
            </a:r>
            <a:fld id="{704D0DC5-22A5-7944-930E-207255F68F07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64904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&lt; </a:t>
            </a:r>
            <a:fld id="{1AFE45C2-0522-004B-9459-518603461B40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322263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&lt; </a:t>
            </a:r>
            <a:fld id="{87014573-C09B-1844-8A0C-1308E560E016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317299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&lt; </a:t>
            </a:r>
            <a:fld id="{A0157DC5-9372-1943-949C-B6F51D89F72B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254562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&lt; </a:t>
            </a:r>
            <a:fld id="{3B145377-C5F5-2A42-A843-27CD3DD37FF8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167902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&lt; </a:t>
            </a:r>
            <a:fld id="{C6F4AAF3-09C2-894A-A585-2A5466AFD04B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320369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81534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533400" y="254000"/>
            <a:ext cx="8305800" cy="563563"/>
          </a:xfrm>
          <a:prstGeom prst="rect">
            <a:avLst/>
          </a:prstGeom>
          <a:noFill/>
          <a:ln>
            <a:noFill/>
          </a:ln>
          <a:effectLst>
            <a:outerShdw dist="25399" dir="2459963" algn="ctr" rotWithShape="0">
              <a:srgbClr val="2E6568">
                <a:alpha val="7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080250" y="6604000"/>
            <a:ext cx="2063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altLang="ja-JP" sz="800" b="0">
                <a:solidFill>
                  <a:schemeClr val="bg2"/>
                </a:solidFill>
              </a:rPr>
              <a:t>Copyright © the University of Tokyo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3619500" y="6605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2E6568"/>
                </a:solidFill>
              </a:defRPr>
            </a:lvl1pPr>
          </a:lstStyle>
          <a:p>
            <a:pPr>
              <a:defRPr/>
            </a:pPr>
            <a:r>
              <a:rPr lang="en-US" altLang="ja-JP"/>
              <a:t>&lt; </a:t>
            </a:r>
            <a:fld id="{7D5A8ECE-8E51-274C-8BA8-05B8B517F624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 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15000"/>
        </a:spcBef>
        <a:spcAft>
          <a:spcPct val="20000"/>
        </a:spcAft>
        <a:buClr>
          <a:srgbClr val="21462F"/>
        </a:buClr>
        <a:buSzPct val="75000"/>
        <a:buFont typeface="Wingdings" charset="0"/>
        <a:buChar char=""/>
        <a:defRPr sz="2800" b="1">
          <a:solidFill>
            <a:srgbClr val="256C4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5000"/>
        </a:spcBef>
        <a:spcAft>
          <a:spcPct val="20000"/>
        </a:spcAft>
        <a:buClr>
          <a:srgbClr val="5A998E"/>
        </a:buClr>
        <a:buFont typeface="Wingdings" charset="0"/>
        <a:buChar char="w"/>
        <a:defRPr kumimoji="1" sz="2600">
          <a:solidFill>
            <a:srgbClr val="4C4C4C"/>
          </a:solidFill>
          <a:latin typeface="+mn-ea"/>
          <a:ea typeface="+mn-ea"/>
        </a:defRPr>
      </a:lvl2pPr>
      <a:lvl3pPr marL="1143000" indent="-228600" algn="l" rtl="0" eaLnBrk="0" fontAlgn="base" hangingPunct="0">
        <a:spcBef>
          <a:spcPct val="15000"/>
        </a:spcBef>
        <a:spcAft>
          <a:spcPct val="20000"/>
        </a:spcAft>
        <a:buClr>
          <a:srgbClr val="6B988E"/>
        </a:buClr>
        <a:buChar char="•"/>
        <a:defRPr kumimoji="1" sz="2400">
          <a:solidFill>
            <a:srgbClr val="4C4C4C"/>
          </a:solidFill>
          <a:latin typeface="+mn-ea"/>
          <a:ea typeface="+mn-ea"/>
        </a:defRPr>
      </a:lvl3pPr>
      <a:lvl4pPr marL="1600200" indent="-228600" algn="l" rtl="0" eaLnBrk="0" fontAlgn="base" hangingPunct="0">
        <a:spcBef>
          <a:spcPct val="15000"/>
        </a:spcBef>
        <a:spcAft>
          <a:spcPct val="20000"/>
        </a:spcAft>
        <a:buChar char="–"/>
        <a:defRPr kumimoji="1" sz="2000">
          <a:solidFill>
            <a:srgbClr val="4C4C4C"/>
          </a:solidFill>
          <a:latin typeface="+mn-ea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B988E"/>
        </a:buClr>
        <a:buChar char="»"/>
        <a:defRPr kumimoji="1" sz="1600">
          <a:solidFill>
            <a:srgbClr val="6B988E"/>
          </a:solidFill>
          <a:latin typeface="+mn-ea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B988E"/>
        </a:buClr>
        <a:buChar char="»"/>
        <a:defRPr sz="1600">
          <a:solidFill>
            <a:srgbClr val="6B988E"/>
          </a:solidFill>
          <a:latin typeface="+mn-ea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B988E"/>
        </a:buClr>
        <a:buChar char="»"/>
        <a:defRPr sz="1600">
          <a:solidFill>
            <a:srgbClr val="6B988E"/>
          </a:solidFill>
          <a:latin typeface="+mn-ea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B988E"/>
        </a:buClr>
        <a:buChar char="»"/>
        <a:defRPr sz="1600">
          <a:solidFill>
            <a:srgbClr val="6B988E"/>
          </a:solidFill>
          <a:latin typeface="+mn-ea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B988E"/>
        </a:buClr>
        <a:buChar char="»"/>
        <a:defRPr sz="1600">
          <a:solidFill>
            <a:srgbClr val="6B988E"/>
          </a:solidFill>
          <a:latin typeface="+mn-ea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n-US" altLang="ja-JP" sz="1200" b="0" dirty="0">
              <a:solidFill>
                <a:srgbClr val="2E6568"/>
              </a:solidFill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effectLst>
            <a:outerShdw dist="25399" dir="2700000" algn="ctr" rotWithShape="0">
              <a:schemeClr val="bg2">
                <a:alpha val="85001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ja-JP" sz="3600" dirty="0">
                <a:latin typeface="Verdana" charset="0"/>
                <a:ea typeface="ＭＳ Ｐゴシック" charset="0"/>
                <a:cs typeface="ＭＳ Ｐゴシック" charset="0"/>
              </a:rPr>
              <a:t>GPG</a:t>
            </a:r>
            <a:r>
              <a:rPr lang="ja-JP" altLang="en-US" sz="3600">
                <a:latin typeface="Verdana" charset="0"/>
                <a:ea typeface="ＭＳ Ｐゴシック" charset="0"/>
                <a:cs typeface="ＭＳ Ｐゴシック" charset="0"/>
              </a:rPr>
              <a:t>による公開鍵暗号と署名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0F115C-DA8E-094D-AB1F-2C7E2A45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実際の使い方</a:t>
            </a:r>
            <a:r>
              <a:rPr kumimoji="1" lang="en-US" altLang="ja-JP" dirty="0"/>
              <a:t> – </a:t>
            </a:r>
            <a:r>
              <a:rPr kumimoji="1" lang="ja-JP" altLang="en-US"/>
              <a:t>暗号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18994B-1978-DB4C-90BA-C27F5539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6858000" cy="1066800"/>
          </a:xfrm>
        </p:spPr>
        <p:txBody>
          <a:bodyPr/>
          <a:lstStyle/>
          <a:p>
            <a:r>
              <a:rPr kumimoji="1" lang="ja-JP" altLang="en-US"/>
              <a:t>暗号化と復号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BD98BE-6D58-2C45-A9FB-1374DBEC0EFE}"/>
              </a:ext>
            </a:extLst>
          </p:cNvPr>
          <p:cNvGrpSpPr/>
          <p:nvPr/>
        </p:nvGrpSpPr>
        <p:grpSpPr>
          <a:xfrm>
            <a:off x="605284" y="2462080"/>
            <a:ext cx="2886929" cy="1256935"/>
            <a:chOff x="237271" y="2895600"/>
            <a:chExt cx="2886929" cy="1256935"/>
          </a:xfrm>
        </p:grpSpPr>
        <p:pic>
          <p:nvPicPr>
            <p:cNvPr id="5" name="グラフィックス 4" descr="ユーザー 単色塗りつぶし">
              <a:extLst>
                <a:ext uri="{FF2B5EF4-FFF2-40B4-BE49-F238E27FC236}">
                  <a16:creationId xmlns:a16="http://schemas.microsoft.com/office/drawing/2014/main" id="{6460EDCD-895E-3D4F-B926-2CA16F51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09800" y="2895600"/>
              <a:ext cx="914400" cy="91440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4A6F587-DE55-D744-B05B-1D4F5BA19761}"/>
                </a:ext>
              </a:extLst>
            </p:cNvPr>
            <p:cNvSpPr txBox="1"/>
            <p:nvPr/>
          </p:nvSpPr>
          <p:spPr>
            <a:xfrm>
              <a:off x="237271" y="2952206"/>
              <a:ext cx="21323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A,B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DDBB42B-671E-1940-B9CE-B5E1EA67EC56}"/>
              </a:ext>
            </a:extLst>
          </p:cNvPr>
          <p:cNvSpPr txBox="1"/>
          <p:nvPr/>
        </p:nvSpPr>
        <p:spPr>
          <a:xfrm>
            <a:off x="1359370" y="4552598"/>
            <a:ext cx="694643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0">
                <a:solidFill>
                  <a:srgbClr val="000000"/>
                </a:solidFill>
              </a:rPr>
              <a:t>暗号化</a:t>
            </a:r>
            <a:endParaRPr kumimoji="1" lang="en-US" altLang="ja-JP" sz="2400" b="0" dirty="0">
              <a:solidFill>
                <a:srgbClr val="000000"/>
              </a:solidFill>
            </a:endParaRPr>
          </a:p>
          <a:p>
            <a:pPr marL="180975" lvl="1"/>
            <a:r>
              <a:rPr kumimoji="1" lang="en-US" altLang="ja-JP" sz="2400" b="0" dirty="0">
                <a:solidFill>
                  <a:srgbClr val="000000"/>
                </a:solidFill>
              </a:rPr>
              <a:t>$ 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gpg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-r &lt;user-id&gt; -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ea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&lt;plain-file&gt;¶</a:t>
            </a:r>
            <a:endParaRPr kumimoji="1" lang="en-US" altLang="ja-JP" sz="2400" b="0" dirty="0">
              <a:solidFill>
                <a:srgbClr val="000000"/>
              </a:solidFill>
            </a:endParaRPr>
          </a:p>
          <a:p>
            <a:pPr marL="12700" lvl="1">
              <a:spcBef>
                <a:spcPts val="1800"/>
              </a:spcBef>
            </a:pPr>
            <a:r>
              <a:rPr kumimoji="1" lang="ja-JP" altLang="en-US" sz="2400" b="0">
                <a:solidFill>
                  <a:srgbClr val="000000"/>
                </a:solidFill>
              </a:rPr>
              <a:t>復号（秘密鍵のパスフレーズ確認がある）</a:t>
            </a:r>
            <a:endParaRPr kumimoji="1" lang="en-US" altLang="ja-JP" sz="2400" b="0" dirty="0">
              <a:solidFill>
                <a:srgbClr val="000000"/>
              </a:solidFill>
            </a:endParaRPr>
          </a:p>
          <a:p>
            <a:pPr marL="180975" lvl="1"/>
            <a:r>
              <a:rPr kumimoji="1" lang="en-US" altLang="ja-JP" sz="2400" b="0" dirty="0">
                <a:solidFill>
                  <a:srgbClr val="000000"/>
                </a:solidFill>
              </a:rPr>
              <a:t>$ 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gpg</a:t>
            </a:r>
            <a:r>
              <a:rPr kumimoji="1" lang="en-US" altLang="ja-JP" sz="2400" b="0">
                <a:solidFill>
                  <a:srgbClr val="0070C0"/>
                </a:solidFill>
              </a:rPr>
              <a:t> -d 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&lt;secret-file&gt;¶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7CBE7C6-BB74-984D-BCE5-DBDEF10B4696}"/>
              </a:ext>
            </a:extLst>
          </p:cNvPr>
          <p:cNvGrpSpPr/>
          <p:nvPr/>
        </p:nvGrpSpPr>
        <p:grpSpPr>
          <a:xfrm>
            <a:off x="5789023" y="2462080"/>
            <a:ext cx="2815900" cy="1219200"/>
            <a:chOff x="5486400" y="3124200"/>
            <a:chExt cx="2815900" cy="1219200"/>
          </a:xfrm>
        </p:grpSpPr>
        <p:pic>
          <p:nvPicPr>
            <p:cNvPr id="9" name="グラフィックス 8" descr="ユーザー 枠線">
              <a:extLst>
                <a:ext uri="{FF2B5EF4-FFF2-40B4-BE49-F238E27FC236}">
                  <a16:creationId xmlns:a16="http://schemas.microsoft.com/office/drawing/2014/main" id="{395A4FB1-9B4C-484C-8A5E-43D25F0F1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6400" y="3124200"/>
              <a:ext cx="914400" cy="91440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7A0793A-88A5-AB4D-BA06-65650A40CFD1}"/>
                </a:ext>
              </a:extLst>
            </p:cNvPr>
            <p:cNvSpPr txBox="1"/>
            <p:nvPr/>
          </p:nvSpPr>
          <p:spPr>
            <a:xfrm>
              <a:off x="6169985" y="3143071"/>
              <a:ext cx="21323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A,B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8A04FC-68FC-FD47-8E5A-C51576C89B76}"/>
              </a:ext>
            </a:extLst>
          </p:cNvPr>
          <p:cNvSpPr txBox="1"/>
          <p:nvPr/>
        </p:nvSpPr>
        <p:spPr>
          <a:xfrm>
            <a:off x="312183" y="2010382"/>
            <a:ext cx="2387192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B</a:t>
            </a:r>
            <a:r>
              <a:rPr kumimoji="1" lang="ja-JP" altLang="en-US" sz="2000" b="0">
                <a:solidFill>
                  <a:srgbClr val="0070C0"/>
                </a:solidFill>
              </a:rPr>
              <a:t>の公開鍵で暗号化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15BC41-FE58-6548-B880-4DB315C5E7DA}"/>
              </a:ext>
            </a:extLst>
          </p:cNvPr>
          <p:cNvSpPr txBox="1"/>
          <p:nvPr/>
        </p:nvSpPr>
        <p:spPr>
          <a:xfrm>
            <a:off x="381000" y="3790890"/>
            <a:ext cx="2129109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A</a:t>
            </a:r>
            <a:r>
              <a:rPr kumimoji="1" lang="ja-JP" altLang="en-US" sz="2000" b="0">
                <a:solidFill>
                  <a:srgbClr val="0070C0"/>
                </a:solidFill>
              </a:rPr>
              <a:t>の秘密鍵で復号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sp>
        <p:nvSpPr>
          <p:cNvPr id="4" name="下カーブ矢印 3">
            <a:extLst>
              <a:ext uri="{FF2B5EF4-FFF2-40B4-BE49-F238E27FC236}">
                <a16:creationId xmlns:a16="http://schemas.microsoft.com/office/drawing/2014/main" id="{C8FE6D21-EC33-2541-ABE6-484801F42516}"/>
              </a:ext>
            </a:extLst>
          </p:cNvPr>
          <p:cNvSpPr/>
          <p:nvPr/>
        </p:nvSpPr>
        <p:spPr bwMode="auto">
          <a:xfrm>
            <a:off x="2892798" y="2030720"/>
            <a:ext cx="3587003" cy="400110"/>
          </a:xfrm>
          <a:prstGeom prst="curvedDown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6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下カーブ矢印 16">
            <a:extLst>
              <a:ext uri="{FF2B5EF4-FFF2-40B4-BE49-F238E27FC236}">
                <a16:creationId xmlns:a16="http://schemas.microsoft.com/office/drawing/2014/main" id="{9FC312C2-75E7-594C-838A-842B248657CA}"/>
              </a:ext>
            </a:extLst>
          </p:cNvPr>
          <p:cNvSpPr/>
          <p:nvPr/>
        </p:nvSpPr>
        <p:spPr bwMode="auto">
          <a:xfrm flipH="1" flipV="1">
            <a:off x="2819402" y="3460217"/>
            <a:ext cx="3587001" cy="464088"/>
          </a:xfrm>
          <a:prstGeom prst="curvedDown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6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1108738A-8766-AD46-BD9F-3059E042B156}"/>
              </a:ext>
            </a:extLst>
          </p:cNvPr>
          <p:cNvGrpSpPr/>
          <p:nvPr/>
        </p:nvGrpSpPr>
        <p:grpSpPr>
          <a:xfrm>
            <a:off x="3639739" y="1905000"/>
            <a:ext cx="1909631" cy="446501"/>
            <a:chOff x="5642781" y="1995808"/>
            <a:chExt cx="1909631" cy="44650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2C28477-83AB-AA44-9F8E-B93817C832C0}"/>
                </a:ext>
              </a:extLst>
            </p:cNvPr>
            <p:cNvSpPr txBox="1"/>
            <p:nvPr/>
          </p:nvSpPr>
          <p:spPr>
            <a:xfrm>
              <a:off x="5666959" y="2010233"/>
              <a:ext cx="1885453" cy="400110"/>
            </a:xfrm>
            <a:prstGeom prst="rect">
              <a:avLst/>
            </a:prstGeom>
            <a:solidFill>
              <a:schemeClr val="bg1"/>
            </a:solidFill>
            <a:ln w="38100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B</a:t>
              </a:r>
              <a:r>
                <a:rPr kumimoji="1" lang="ja-JP" altLang="en-US" sz="2000" b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向けの暗号文</a:t>
              </a:r>
              <a:endParaRPr kumimoji="1" lang="en-US" altLang="ja-JP" sz="2000" b="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角丸四角形 21">
              <a:extLst>
                <a:ext uri="{FF2B5EF4-FFF2-40B4-BE49-F238E27FC236}">
                  <a16:creationId xmlns:a16="http://schemas.microsoft.com/office/drawing/2014/main" id="{5A8481CC-578A-6E4A-82B6-07B228B940E5}"/>
                </a:ext>
              </a:extLst>
            </p:cNvPr>
            <p:cNvSpPr/>
            <p:nvPr/>
          </p:nvSpPr>
          <p:spPr bwMode="auto">
            <a:xfrm>
              <a:off x="5642781" y="1995808"/>
              <a:ext cx="1898277" cy="446501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0D18354-B202-9B4F-8660-E02941808EA9}"/>
              </a:ext>
            </a:extLst>
          </p:cNvPr>
          <p:cNvGrpSpPr/>
          <p:nvPr/>
        </p:nvGrpSpPr>
        <p:grpSpPr>
          <a:xfrm>
            <a:off x="3663917" y="3688624"/>
            <a:ext cx="1908027" cy="446501"/>
            <a:chOff x="5642781" y="1995808"/>
            <a:chExt cx="1908027" cy="446501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D6975CD-59A2-0247-A4EF-D1E0A64551B6}"/>
                </a:ext>
              </a:extLst>
            </p:cNvPr>
            <p:cNvSpPr txBox="1"/>
            <p:nvPr/>
          </p:nvSpPr>
          <p:spPr>
            <a:xfrm>
              <a:off x="5666959" y="2010233"/>
              <a:ext cx="1883849" cy="400110"/>
            </a:xfrm>
            <a:prstGeom prst="rect">
              <a:avLst/>
            </a:prstGeom>
            <a:solidFill>
              <a:schemeClr val="bg1"/>
            </a:solidFill>
            <a:ln w="38100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A</a:t>
              </a:r>
              <a:r>
                <a:rPr kumimoji="1" lang="ja-JP" altLang="en-US" sz="2000" b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向けの暗号文</a:t>
              </a:r>
              <a:endParaRPr kumimoji="1" lang="en-US" altLang="ja-JP" sz="2000" b="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角丸四角形 15">
              <a:extLst>
                <a:ext uri="{FF2B5EF4-FFF2-40B4-BE49-F238E27FC236}">
                  <a16:creationId xmlns:a16="http://schemas.microsoft.com/office/drawing/2014/main" id="{04140E30-5787-554B-BB6E-7BDE8BC207D8}"/>
                </a:ext>
              </a:extLst>
            </p:cNvPr>
            <p:cNvSpPr/>
            <p:nvPr/>
          </p:nvSpPr>
          <p:spPr bwMode="auto">
            <a:xfrm>
              <a:off x="5642781" y="1995808"/>
              <a:ext cx="1898277" cy="446501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393AFC1-B03C-7042-8CBE-45311285694C}"/>
              </a:ext>
            </a:extLst>
          </p:cNvPr>
          <p:cNvSpPr txBox="1"/>
          <p:nvPr/>
        </p:nvSpPr>
        <p:spPr>
          <a:xfrm>
            <a:off x="6430581" y="3771634"/>
            <a:ext cx="2385589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A</a:t>
            </a:r>
            <a:r>
              <a:rPr kumimoji="1" lang="ja-JP" altLang="en-US" sz="2000" b="0">
                <a:solidFill>
                  <a:srgbClr val="0070C0"/>
                </a:solidFill>
              </a:rPr>
              <a:t>の公開鍵で暗号化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9EFDE10-7FA7-9841-A573-CD47F9481A0E}"/>
              </a:ext>
            </a:extLst>
          </p:cNvPr>
          <p:cNvSpPr txBox="1"/>
          <p:nvPr/>
        </p:nvSpPr>
        <p:spPr>
          <a:xfrm>
            <a:off x="6558820" y="1993681"/>
            <a:ext cx="2130711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B</a:t>
            </a:r>
            <a:r>
              <a:rPr kumimoji="1" lang="ja-JP" altLang="en-US" sz="2000" b="0">
                <a:solidFill>
                  <a:srgbClr val="0070C0"/>
                </a:solidFill>
              </a:rPr>
              <a:t>の秘密鍵で復号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84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0F115C-DA8E-094D-AB1F-2C7E2A45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実際の使い方</a:t>
            </a:r>
            <a:r>
              <a:rPr kumimoji="1" lang="en-US" altLang="ja-JP" dirty="0"/>
              <a:t> – </a:t>
            </a:r>
            <a:r>
              <a:rPr kumimoji="1" lang="ja-JP" altLang="en-US"/>
              <a:t>署名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18994B-1978-DB4C-90BA-C27F5539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6858000" cy="1066800"/>
          </a:xfrm>
        </p:spPr>
        <p:txBody>
          <a:bodyPr/>
          <a:lstStyle/>
          <a:p>
            <a:r>
              <a:rPr kumimoji="1" lang="ja-JP" altLang="en-US"/>
              <a:t>署名と検証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BD98BE-6D58-2C45-A9FB-1374DBEC0EFE}"/>
              </a:ext>
            </a:extLst>
          </p:cNvPr>
          <p:cNvGrpSpPr/>
          <p:nvPr/>
        </p:nvGrpSpPr>
        <p:grpSpPr>
          <a:xfrm>
            <a:off x="605284" y="2233480"/>
            <a:ext cx="2886929" cy="1256935"/>
            <a:chOff x="237271" y="2895600"/>
            <a:chExt cx="2886929" cy="1256935"/>
          </a:xfrm>
        </p:grpSpPr>
        <p:pic>
          <p:nvPicPr>
            <p:cNvPr id="5" name="グラフィックス 4" descr="ユーザー 単色塗りつぶし">
              <a:extLst>
                <a:ext uri="{FF2B5EF4-FFF2-40B4-BE49-F238E27FC236}">
                  <a16:creationId xmlns:a16="http://schemas.microsoft.com/office/drawing/2014/main" id="{6460EDCD-895E-3D4F-B926-2CA16F51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09800" y="2895600"/>
              <a:ext cx="914400" cy="91440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4A6F587-DE55-D744-B05B-1D4F5BA19761}"/>
                </a:ext>
              </a:extLst>
            </p:cNvPr>
            <p:cNvSpPr txBox="1"/>
            <p:nvPr/>
          </p:nvSpPr>
          <p:spPr>
            <a:xfrm>
              <a:off x="237271" y="2952206"/>
              <a:ext cx="21323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A,B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DDBB42B-671E-1940-B9CE-B5E1EA67EC56}"/>
              </a:ext>
            </a:extLst>
          </p:cNvPr>
          <p:cNvSpPr txBox="1"/>
          <p:nvPr/>
        </p:nvSpPr>
        <p:spPr>
          <a:xfrm>
            <a:off x="685800" y="4088011"/>
            <a:ext cx="7924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0">
                <a:solidFill>
                  <a:srgbClr val="000000"/>
                </a:solidFill>
              </a:rPr>
              <a:t>署名（秘密鍵のパスフレーズ確認がある）</a:t>
            </a:r>
            <a:endParaRPr kumimoji="1" lang="en-US" altLang="ja-JP" sz="2400" b="0" dirty="0">
              <a:solidFill>
                <a:srgbClr val="000000"/>
              </a:solidFill>
            </a:endParaRPr>
          </a:p>
          <a:p>
            <a:pPr marL="180975" lvl="1"/>
            <a:r>
              <a:rPr kumimoji="1" lang="en-US" altLang="ja-JP" sz="2400" b="0" dirty="0">
                <a:solidFill>
                  <a:srgbClr val="000000"/>
                </a:solidFill>
              </a:rPr>
              <a:t>$ 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gpg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[-u &lt;user-id&gt;] --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clearsign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&lt;plain-file&gt;¶</a:t>
            </a:r>
            <a:endParaRPr kumimoji="1" lang="en-US" altLang="ja-JP" sz="2400" b="0" dirty="0">
              <a:solidFill>
                <a:srgbClr val="000000"/>
              </a:solidFill>
            </a:endParaRPr>
          </a:p>
          <a:p>
            <a:pPr marL="12700" lvl="1">
              <a:spcBef>
                <a:spcPts val="1800"/>
              </a:spcBef>
            </a:pPr>
            <a:r>
              <a:rPr kumimoji="1" lang="ja-JP" altLang="en-US" sz="2400" b="0">
                <a:solidFill>
                  <a:srgbClr val="000000"/>
                </a:solidFill>
              </a:rPr>
              <a:t>検証</a:t>
            </a:r>
            <a:endParaRPr kumimoji="1" lang="en-US" altLang="ja-JP" sz="2400" b="0" dirty="0">
              <a:solidFill>
                <a:srgbClr val="000000"/>
              </a:solidFill>
            </a:endParaRPr>
          </a:p>
          <a:p>
            <a:pPr marL="180975" lvl="1"/>
            <a:r>
              <a:rPr kumimoji="1" lang="en-US" altLang="ja-JP" sz="2400" b="0" dirty="0">
                <a:solidFill>
                  <a:srgbClr val="000000"/>
                </a:solidFill>
              </a:rPr>
              <a:t>$ 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gpg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--verify &lt;signed-file&gt;¶</a:t>
            </a:r>
          </a:p>
          <a:p>
            <a:pPr marL="12700" lvl="1">
              <a:spcBef>
                <a:spcPts val="1800"/>
              </a:spcBef>
            </a:pPr>
            <a:r>
              <a:rPr kumimoji="1" lang="ja-JP" altLang="en-US" sz="2400" b="0">
                <a:solidFill>
                  <a:srgbClr val="000000"/>
                </a:solidFill>
              </a:rPr>
              <a:t>公開鍵への署名（秘密鍵のパスフレーズ確認がある）</a:t>
            </a:r>
            <a:endParaRPr kumimoji="1" lang="en-US" altLang="ja-JP" sz="2400" b="0" dirty="0">
              <a:solidFill>
                <a:srgbClr val="000000"/>
              </a:solidFill>
            </a:endParaRPr>
          </a:p>
          <a:p>
            <a:pPr marL="180975" lvl="1"/>
            <a:r>
              <a:rPr kumimoji="1" lang="en-US" altLang="ja-JP" sz="2400" b="0" dirty="0">
                <a:solidFill>
                  <a:srgbClr val="000000"/>
                </a:solidFill>
              </a:rPr>
              <a:t>$ 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gpg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--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lsign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-key &lt;user-id&gt;¶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7CBE7C6-BB74-984D-BCE5-DBDEF10B4696}"/>
              </a:ext>
            </a:extLst>
          </p:cNvPr>
          <p:cNvGrpSpPr/>
          <p:nvPr/>
        </p:nvGrpSpPr>
        <p:grpSpPr>
          <a:xfrm>
            <a:off x="5789023" y="2233480"/>
            <a:ext cx="2815900" cy="1219200"/>
            <a:chOff x="5486400" y="3124200"/>
            <a:chExt cx="2815900" cy="1219200"/>
          </a:xfrm>
        </p:grpSpPr>
        <p:pic>
          <p:nvPicPr>
            <p:cNvPr id="9" name="グラフィックス 8" descr="ユーザー 枠線">
              <a:extLst>
                <a:ext uri="{FF2B5EF4-FFF2-40B4-BE49-F238E27FC236}">
                  <a16:creationId xmlns:a16="http://schemas.microsoft.com/office/drawing/2014/main" id="{395A4FB1-9B4C-484C-8A5E-43D25F0F1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6400" y="3124200"/>
              <a:ext cx="914400" cy="91440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7A0793A-88A5-AB4D-BA06-65650A40CFD1}"/>
                </a:ext>
              </a:extLst>
            </p:cNvPr>
            <p:cNvSpPr txBox="1"/>
            <p:nvPr/>
          </p:nvSpPr>
          <p:spPr>
            <a:xfrm>
              <a:off x="6169985" y="3143071"/>
              <a:ext cx="21323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A,B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8A04FC-68FC-FD47-8E5A-C51576C89B76}"/>
              </a:ext>
            </a:extLst>
          </p:cNvPr>
          <p:cNvSpPr txBox="1"/>
          <p:nvPr/>
        </p:nvSpPr>
        <p:spPr>
          <a:xfrm>
            <a:off x="385491" y="1781782"/>
            <a:ext cx="2129109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A</a:t>
            </a:r>
            <a:r>
              <a:rPr kumimoji="1" lang="ja-JP" altLang="en-US" sz="2000" b="0">
                <a:solidFill>
                  <a:srgbClr val="0070C0"/>
                </a:solidFill>
              </a:rPr>
              <a:t>の秘密鍵で署名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15BC41-FE58-6548-B880-4DB315C5E7DA}"/>
              </a:ext>
            </a:extLst>
          </p:cNvPr>
          <p:cNvSpPr txBox="1"/>
          <p:nvPr/>
        </p:nvSpPr>
        <p:spPr>
          <a:xfrm>
            <a:off x="381000" y="3562290"/>
            <a:ext cx="2130711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B</a:t>
            </a:r>
            <a:r>
              <a:rPr kumimoji="1" lang="ja-JP" altLang="en-US" sz="2000" b="0">
                <a:solidFill>
                  <a:srgbClr val="0070C0"/>
                </a:solidFill>
              </a:rPr>
              <a:t>の公開鍵で検証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sp>
        <p:nvSpPr>
          <p:cNvPr id="4" name="下カーブ矢印 3">
            <a:extLst>
              <a:ext uri="{FF2B5EF4-FFF2-40B4-BE49-F238E27FC236}">
                <a16:creationId xmlns:a16="http://schemas.microsoft.com/office/drawing/2014/main" id="{C8FE6D21-EC33-2541-ABE6-484801F42516}"/>
              </a:ext>
            </a:extLst>
          </p:cNvPr>
          <p:cNvSpPr/>
          <p:nvPr/>
        </p:nvSpPr>
        <p:spPr bwMode="auto">
          <a:xfrm>
            <a:off x="2892798" y="1802120"/>
            <a:ext cx="3587003" cy="400110"/>
          </a:xfrm>
          <a:prstGeom prst="curvedDown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6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下カーブ矢印 16">
            <a:extLst>
              <a:ext uri="{FF2B5EF4-FFF2-40B4-BE49-F238E27FC236}">
                <a16:creationId xmlns:a16="http://schemas.microsoft.com/office/drawing/2014/main" id="{9FC312C2-75E7-594C-838A-842B248657CA}"/>
              </a:ext>
            </a:extLst>
          </p:cNvPr>
          <p:cNvSpPr/>
          <p:nvPr/>
        </p:nvSpPr>
        <p:spPr bwMode="auto">
          <a:xfrm flipH="1" flipV="1">
            <a:off x="2819402" y="3231617"/>
            <a:ext cx="3587001" cy="464088"/>
          </a:xfrm>
          <a:prstGeom prst="curvedDown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6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1108738A-8766-AD46-BD9F-3059E042B156}"/>
              </a:ext>
            </a:extLst>
          </p:cNvPr>
          <p:cNvGrpSpPr/>
          <p:nvPr/>
        </p:nvGrpSpPr>
        <p:grpSpPr>
          <a:xfrm>
            <a:off x="3639739" y="1676400"/>
            <a:ext cx="1922455" cy="446501"/>
            <a:chOff x="5642781" y="1995808"/>
            <a:chExt cx="1922455" cy="44650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2C28477-83AB-AA44-9F8E-B93817C832C0}"/>
                </a:ext>
              </a:extLst>
            </p:cNvPr>
            <p:cNvSpPr txBox="1"/>
            <p:nvPr/>
          </p:nvSpPr>
          <p:spPr>
            <a:xfrm>
              <a:off x="5666959" y="2010233"/>
              <a:ext cx="1898277" cy="400110"/>
            </a:xfrm>
            <a:prstGeom prst="rect">
              <a:avLst/>
            </a:prstGeom>
            <a:solidFill>
              <a:schemeClr val="bg1"/>
            </a:solidFill>
            <a:ln w="38100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A</a:t>
              </a:r>
              <a:r>
                <a:rPr kumimoji="1" lang="ja-JP" altLang="en-US" sz="2000" b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の署名付文書</a:t>
              </a:r>
              <a:endParaRPr kumimoji="1" lang="en-US" altLang="ja-JP" sz="2000" b="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角丸四角形 21">
              <a:extLst>
                <a:ext uri="{FF2B5EF4-FFF2-40B4-BE49-F238E27FC236}">
                  <a16:creationId xmlns:a16="http://schemas.microsoft.com/office/drawing/2014/main" id="{5A8481CC-578A-6E4A-82B6-07B228B940E5}"/>
                </a:ext>
              </a:extLst>
            </p:cNvPr>
            <p:cNvSpPr/>
            <p:nvPr/>
          </p:nvSpPr>
          <p:spPr bwMode="auto">
            <a:xfrm>
              <a:off x="5642781" y="1995808"/>
              <a:ext cx="1898277" cy="446501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0D18354-B202-9B4F-8660-E02941808EA9}"/>
              </a:ext>
            </a:extLst>
          </p:cNvPr>
          <p:cNvGrpSpPr/>
          <p:nvPr/>
        </p:nvGrpSpPr>
        <p:grpSpPr>
          <a:xfrm>
            <a:off x="3663917" y="3460024"/>
            <a:ext cx="1924057" cy="446501"/>
            <a:chOff x="5642781" y="1995808"/>
            <a:chExt cx="1924057" cy="446501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D6975CD-59A2-0247-A4EF-D1E0A64551B6}"/>
                </a:ext>
              </a:extLst>
            </p:cNvPr>
            <p:cNvSpPr txBox="1"/>
            <p:nvPr/>
          </p:nvSpPr>
          <p:spPr>
            <a:xfrm>
              <a:off x="5666959" y="2010233"/>
              <a:ext cx="1899879" cy="400110"/>
            </a:xfrm>
            <a:prstGeom prst="rect">
              <a:avLst/>
            </a:prstGeom>
            <a:solidFill>
              <a:schemeClr val="bg1"/>
            </a:solidFill>
            <a:ln w="38100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B</a:t>
              </a:r>
              <a:r>
                <a:rPr kumimoji="1" lang="ja-JP" altLang="en-US" sz="2000" b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の署名付文書</a:t>
              </a:r>
              <a:endParaRPr kumimoji="1" lang="en-US" altLang="ja-JP" sz="2000" b="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角丸四角形 15">
              <a:extLst>
                <a:ext uri="{FF2B5EF4-FFF2-40B4-BE49-F238E27FC236}">
                  <a16:creationId xmlns:a16="http://schemas.microsoft.com/office/drawing/2014/main" id="{04140E30-5787-554B-BB6E-7BDE8BC207D8}"/>
                </a:ext>
              </a:extLst>
            </p:cNvPr>
            <p:cNvSpPr/>
            <p:nvPr/>
          </p:nvSpPr>
          <p:spPr bwMode="auto">
            <a:xfrm>
              <a:off x="5642781" y="1995808"/>
              <a:ext cx="1898277" cy="446501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C78BF98-B028-984B-BCC3-D99DBDF0FD24}"/>
              </a:ext>
            </a:extLst>
          </p:cNvPr>
          <p:cNvSpPr txBox="1"/>
          <p:nvPr/>
        </p:nvSpPr>
        <p:spPr>
          <a:xfrm>
            <a:off x="6632291" y="3505200"/>
            <a:ext cx="2130711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B</a:t>
            </a:r>
            <a:r>
              <a:rPr kumimoji="1" lang="ja-JP" altLang="en-US" sz="2000" b="0">
                <a:solidFill>
                  <a:srgbClr val="0070C0"/>
                </a:solidFill>
              </a:rPr>
              <a:t>の秘密鍵で署名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0549F9A-BBDB-C24D-8FE7-39A303D38EE8}"/>
              </a:ext>
            </a:extLst>
          </p:cNvPr>
          <p:cNvSpPr txBox="1"/>
          <p:nvPr/>
        </p:nvSpPr>
        <p:spPr>
          <a:xfrm>
            <a:off x="6627798" y="1805951"/>
            <a:ext cx="2129109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A</a:t>
            </a:r>
            <a:r>
              <a:rPr kumimoji="1" lang="ja-JP" altLang="en-US" sz="2000" b="0">
                <a:solidFill>
                  <a:srgbClr val="0070C0"/>
                </a:solidFill>
              </a:rPr>
              <a:t>の公開鍵で検証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1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F29B71-BF87-9E44-8B21-9C204A56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演習のパターン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CBC1C4-7770-E147-B928-63BB6685A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410200"/>
          </a:xfrm>
        </p:spPr>
        <p:txBody>
          <a:bodyPr/>
          <a:lstStyle/>
          <a:p>
            <a:r>
              <a:rPr kumimoji="1" lang="ja-JP" altLang="en-US"/>
              <a:t>自分の</a:t>
            </a:r>
            <a:r>
              <a:rPr kumimoji="1" lang="en-US" altLang="ja-JP" dirty="0"/>
              <a:t>PC</a:t>
            </a:r>
            <a:r>
              <a:rPr kumimoji="1" lang="ja-JP" altLang="en-US"/>
              <a:t>（</a:t>
            </a:r>
            <a:r>
              <a:rPr kumimoji="1" lang="en-US" altLang="ja-JP" dirty="0"/>
              <a:t>Mac/Windows</a:t>
            </a:r>
            <a:r>
              <a:rPr kumimoji="1" lang="ja-JP" altLang="en-US"/>
              <a:t>）から</a:t>
            </a:r>
            <a:r>
              <a:rPr kumimoji="1" lang="en-US" altLang="ja-JP" dirty="0"/>
              <a:t>SSH</a:t>
            </a:r>
            <a:r>
              <a:rPr kumimoji="1" lang="ja-JP" altLang="en-US"/>
              <a:t>サーバに接続して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gpg</a:t>
            </a:r>
            <a:r>
              <a:rPr kumimoji="1" lang="ja-JP" altLang="en-US"/>
              <a:t>コマンドを利用する</a:t>
            </a:r>
            <a:endParaRPr kumimoji="1" lang="en-US" altLang="ja-JP" dirty="0"/>
          </a:p>
          <a:p>
            <a:pPr lvl="1"/>
            <a:r>
              <a:rPr lang="ja-JP" altLang="en-US"/>
              <a:t>リモートシェル</a:t>
            </a:r>
            <a:r>
              <a:rPr lang="en-US" altLang="ja-JP" dirty="0"/>
              <a:t>/</a:t>
            </a:r>
            <a:r>
              <a:rPr lang="ja-JP" altLang="en-US"/>
              <a:t>コピーの利用が必要</a:t>
            </a:r>
            <a:endParaRPr lang="en-US" altLang="ja-JP" dirty="0"/>
          </a:p>
          <a:p>
            <a:pPr lvl="1"/>
            <a:r>
              <a:rPr kumimoji="1" lang="ja-JP" altLang="en-US"/>
              <a:t>公開鍵・秘密鍵ペアの作成で注意が必要</a:t>
            </a:r>
            <a:endParaRPr kumimoji="1" lang="en-US" altLang="ja-JP" dirty="0"/>
          </a:p>
          <a:p>
            <a:pPr>
              <a:spcBef>
                <a:spcPts val="1704"/>
              </a:spcBef>
            </a:pPr>
            <a:r>
              <a:rPr kumimoji="1" lang="ja-JP" altLang="en-US"/>
              <a:t>情報教育棟の</a:t>
            </a:r>
            <a:r>
              <a:rPr kumimoji="1" lang="en-US" altLang="ja-JP" dirty="0"/>
              <a:t>iMac</a:t>
            </a:r>
            <a:r>
              <a:rPr kumimoji="1" lang="ja-JP" altLang="en-US"/>
              <a:t>端末を利用する</a:t>
            </a:r>
            <a:endParaRPr kumimoji="1" lang="en-US" altLang="ja-JP" dirty="0"/>
          </a:p>
          <a:p>
            <a:pPr lvl="1"/>
            <a:r>
              <a:rPr kumimoji="1" lang="ja-JP" altLang="en-US"/>
              <a:t>大学</a:t>
            </a:r>
            <a:r>
              <a:rPr lang="ja-JP" altLang="en-US"/>
              <a:t>の教育棟での作業が</a:t>
            </a:r>
            <a:r>
              <a:rPr kumimoji="1" lang="ja-JP" altLang="en-US"/>
              <a:t>必要</a:t>
            </a:r>
            <a:endParaRPr lang="en-US" altLang="ja-JP" dirty="0"/>
          </a:p>
          <a:p>
            <a:pPr lvl="1"/>
            <a:r>
              <a:rPr lang="ja-JP" altLang="en-US"/>
              <a:t>公開鍵・秘密鍵ペアの作成で注意が必要</a:t>
            </a:r>
            <a:endParaRPr lang="en-US" altLang="ja-JP" dirty="0"/>
          </a:p>
          <a:p>
            <a:pPr>
              <a:spcBef>
                <a:spcPts val="1704"/>
              </a:spcBef>
            </a:pPr>
            <a:r>
              <a:rPr kumimoji="1" lang="ja-JP" altLang="en-US"/>
              <a:t>自分の</a:t>
            </a:r>
            <a:r>
              <a:rPr kumimoji="1" lang="en-US" altLang="ja-JP" dirty="0"/>
              <a:t>PC</a:t>
            </a:r>
            <a:r>
              <a:rPr kumimoji="1" lang="ja-JP" altLang="en-US"/>
              <a:t>に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gpg</a:t>
            </a:r>
            <a:r>
              <a:rPr kumimoji="1" lang="ja-JP" altLang="en-US"/>
              <a:t>コマンドをインストールして利用する</a:t>
            </a:r>
            <a:endParaRPr kumimoji="1" lang="en-US" altLang="ja-JP" dirty="0"/>
          </a:p>
          <a:p>
            <a:pPr lvl="1"/>
            <a:r>
              <a:rPr lang="ja-JP" altLang="en-US"/>
              <a:t>インストール</a:t>
            </a:r>
            <a:r>
              <a:rPr lang="en-US" altLang="ja-JP" dirty="0"/>
              <a:t>(</a:t>
            </a:r>
            <a:r>
              <a:rPr lang="ja-JP" altLang="en-US"/>
              <a:t>それほど難しくない</a:t>
            </a:r>
            <a:r>
              <a:rPr lang="en-US" altLang="ja-JP" dirty="0"/>
              <a:t>)</a:t>
            </a:r>
            <a:r>
              <a:rPr lang="ja-JP" altLang="en-US"/>
              <a:t>が必要</a:t>
            </a:r>
            <a:endParaRPr kumimoji="1" lang="en-US" altLang="ja-JP" dirty="0"/>
          </a:p>
          <a:p>
            <a:pPr lvl="1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315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959D8D-A7A3-8C4C-BC4E-6E4B4B5B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自分の</a:t>
            </a:r>
            <a:r>
              <a:rPr kumimoji="1" lang="en-US" altLang="ja-JP" dirty="0"/>
              <a:t>PC</a:t>
            </a:r>
            <a:r>
              <a:rPr kumimoji="1" lang="ja-JP" altLang="en-US"/>
              <a:t>利用</a:t>
            </a:r>
            <a:r>
              <a:rPr kumimoji="1" lang="en-US" altLang="ja-JP" dirty="0"/>
              <a:t> – Mac</a:t>
            </a:r>
            <a:r>
              <a:rPr kumimoji="1" lang="ja-JP" altLang="en-US"/>
              <a:t>へのインストール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1E92B2-890E-C74A-91DB-92C9F3120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8305800" cy="507206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Mac</a:t>
            </a:r>
            <a:r>
              <a:rPr kumimoji="1" lang="ja-JP" altLang="en-US"/>
              <a:t>の場合：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GPGTools</a:t>
            </a:r>
            <a:r>
              <a:rPr kumimoji="1" lang="ja-JP" altLang="en-US"/>
              <a:t>のインストール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以下のサイトからファイルをダウンロードする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/>
              <a:t>　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gpgtools.org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1818"/>
              </a:spcBef>
              <a:buFont typeface="+mj-lt"/>
              <a:buAutoNum type="arabicPeriod" startAt="2"/>
            </a:pPr>
            <a:r>
              <a:rPr kumimoji="1" lang="ja-JP" altLang="en-US"/>
              <a:t>ダウンロードフォルダ内の次のファイルを開く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/>
              <a:t>　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GPG-Suite-???.dmg</a:t>
            </a:r>
          </a:p>
          <a:p>
            <a:pPr marL="514350" indent="-514350">
              <a:spcBef>
                <a:spcPts val="1704"/>
              </a:spcBef>
              <a:buFont typeface="+mj-lt"/>
              <a:buAutoNum type="arabicPeriod" startAt="3"/>
            </a:pPr>
            <a:r>
              <a:rPr kumimoji="1" lang="ja-JP" altLang="en-US"/>
              <a:t>開かれたフォルダ内の</a:t>
            </a:r>
            <a:r>
              <a:rPr kumimoji="1" lang="en-US" altLang="ja-JP" dirty="0"/>
              <a:t> 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Install.pkg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ja-JP" altLang="en-US"/>
              <a:t>を起動する</a:t>
            </a:r>
            <a:endParaRPr kumimoji="1" lang="en-US" altLang="ja-JP" dirty="0"/>
          </a:p>
          <a:p>
            <a:pPr marL="514350" indent="-514350">
              <a:spcBef>
                <a:spcPts val="1704"/>
              </a:spcBef>
              <a:buFont typeface="+mj-lt"/>
              <a:buAutoNum type="arabicPeriod" startAt="3"/>
            </a:pPr>
            <a:r>
              <a:rPr kumimoji="1" lang="ja-JP" altLang="en-US"/>
              <a:t>ターミナルで「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gpg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--version</a:t>
            </a:r>
            <a:r>
              <a:rPr kumimoji="1" lang="ja-JP" altLang="en-US"/>
              <a:t>」が実行可能</a:t>
            </a:r>
          </a:p>
        </p:txBody>
      </p:sp>
    </p:spTree>
    <p:extLst>
      <p:ext uri="{BB962C8B-B14F-4D97-AF65-F5344CB8AC3E}">
        <p14:creationId xmlns:p14="http://schemas.microsoft.com/office/powerpoint/2010/main" val="1168439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959D8D-A7A3-8C4C-BC4E-6E4B4B5B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4000"/>
            <a:ext cx="8458200" cy="563563"/>
          </a:xfrm>
        </p:spPr>
        <p:txBody>
          <a:bodyPr/>
          <a:lstStyle/>
          <a:p>
            <a:r>
              <a:rPr kumimoji="1" lang="ja-JP" altLang="en-US"/>
              <a:t>自分の</a:t>
            </a:r>
            <a:r>
              <a:rPr kumimoji="1" lang="en-US" altLang="ja-JP" dirty="0"/>
              <a:t>PC</a:t>
            </a:r>
            <a:r>
              <a:rPr kumimoji="1" lang="ja-JP" altLang="en-US"/>
              <a:t>利用</a:t>
            </a:r>
            <a:r>
              <a:rPr kumimoji="1" lang="en-US" altLang="ja-JP" dirty="0"/>
              <a:t> – Windows</a:t>
            </a:r>
            <a:r>
              <a:rPr kumimoji="1" lang="ja-JP" altLang="en-US"/>
              <a:t>へのインストール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1E92B2-890E-C74A-91DB-92C9F3120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305800" cy="5486400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Windows</a:t>
            </a:r>
            <a:r>
              <a:rPr kumimoji="1" lang="ja-JP" altLang="en-US"/>
              <a:t>の場合：</a:t>
            </a:r>
            <a:r>
              <a:rPr kumimoji="1" lang="en-US" altLang="ja-JP" dirty="0"/>
              <a:t> GPG4Win</a:t>
            </a:r>
            <a:r>
              <a:rPr kumimoji="1" lang="ja-JP" altLang="en-US"/>
              <a:t>のインストール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以下のサイトからファイルをダウンロードする</a:t>
            </a: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r>
              <a:rPr kumimoji="1" lang="ja-JP" altLang="en-US"/>
              <a:t>　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https://gpg4win.org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　寄付を求められるが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「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$0</a:t>
            </a:r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」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で良い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1818"/>
              </a:spcBef>
              <a:buFont typeface="+mj-lt"/>
              <a:buAutoNum type="arabicPeriod" startAt="2"/>
            </a:pPr>
            <a:r>
              <a:rPr kumimoji="1" lang="ja-JP" altLang="en-US"/>
              <a:t>ダウンロードフォルダ内の次のファイルを実行する</a:t>
            </a: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r>
              <a:rPr kumimoji="1" lang="ja-JP" altLang="en-US"/>
              <a:t>　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gpg4win-???.exe</a:t>
            </a:r>
          </a:p>
          <a:p>
            <a:pPr marL="0" indent="0">
              <a:spcBef>
                <a:spcPts val="0"/>
              </a:spcBef>
              <a:buNone/>
            </a:pPr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　途中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component</a:t>
            </a:r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の選択があるが，授業のためには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　「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GnuPG</a:t>
            </a:r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」のみで良い（標準のままでも構わない）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1818"/>
              </a:spcBef>
              <a:buFont typeface="+mj-lt"/>
              <a:buAutoNum type="arabicPeriod" startAt="3"/>
            </a:pPr>
            <a:r>
              <a:rPr kumimoji="1" lang="en-US" altLang="ja-JP" dirty="0"/>
              <a:t>PowerShell</a:t>
            </a:r>
            <a:r>
              <a:rPr kumimoji="1" lang="ja-JP" altLang="en-US"/>
              <a:t>で「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gpg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--version</a:t>
            </a:r>
            <a:r>
              <a:rPr kumimoji="1" lang="ja-JP" altLang="en-US"/>
              <a:t>」が実行可能</a:t>
            </a:r>
            <a:endParaRPr kumimoji="1" lang="en-US" altLang="ja-JP" dirty="0"/>
          </a:p>
          <a:p>
            <a:pPr marL="0" indent="0">
              <a:spcBef>
                <a:spcPts val="0"/>
              </a:spcBef>
              <a:buNone/>
            </a:pP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68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7CEBB40-B180-F844-9E6D-7F07DB76C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1" lang="en-US" altLang="ja-JP" dirty="0"/>
              <a:t>SSH</a:t>
            </a:r>
            <a:r>
              <a:rPr kumimoji="1" lang="ja-JP" altLang="en-US"/>
              <a:t>サーバ利用の場合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93450DF2-A312-FF4C-8B24-6EA85BDD07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248" y="1219200"/>
            <a:ext cx="8568952" cy="5407248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r>
              <a:rPr kumimoji="1" lang="en-US" altLang="ja-JP" sz="2600" dirty="0"/>
              <a:t>1. SSH</a:t>
            </a:r>
            <a:r>
              <a:rPr kumimoji="1" lang="ja-JP" altLang="en-US" sz="2600"/>
              <a:t>サーバに作業用のディレクトリを作って，その中で作業を進める．以下の例では「</a:t>
            </a:r>
            <a:r>
              <a:rPr kumimoji="1" lang="en-US" altLang="ja-JP" sz="2600" dirty="0"/>
              <a:t>Desktop/practice</a:t>
            </a:r>
            <a:r>
              <a:rPr kumimoji="1" lang="ja-JP" altLang="en-US" sz="2600"/>
              <a:t>」</a:t>
            </a:r>
            <a:r>
              <a:rPr kumimoji="1" lang="en-US" altLang="ja-JP" sz="2600" dirty="0"/>
              <a:t> </a:t>
            </a:r>
          </a:p>
          <a:p>
            <a:pPr marL="533400" indent="-533400" eaLnBrk="1" hangingPunct="1">
              <a:buFont typeface="Wingdings" pitchFamily="2" charset="2"/>
              <a:buNone/>
            </a:pPr>
            <a:endParaRPr kumimoji="1" lang="en-US" altLang="ja-JP" sz="2600" dirty="0"/>
          </a:p>
          <a:p>
            <a:pPr marL="533400" indent="-533400" eaLnBrk="1" hangingPunct="1">
              <a:buFont typeface="Wingdings" pitchFamily="2" charset="2"/>
              <a:buNone/>
            </a:pPr>
            <a:endParaRPr kumimoji="1" lang="en-US" altLang="ja-JP" sz="2600" dirty="0"/>
          </a:p>
          <a:p>
            <a:pPr marL="533400" indent="-533400" eaLnBrk="1" hangingPunct="1">
              <a:buFont typeface="Wingdings" pitchFamily="2" charset="2"/>
              <a:buNone/>
            </a:pPr>
            <a:endParaRPr kumimoji="1" lang="en-US" altLang="ja-JP" sz="2600" dirty="0"/>
          </a:p>
          <a:p>
            <a:pPr marL="533400" indent="-533400" eaLnBrk="1" hangingPunct="1">
              <a:buFont typeface="Wingdings" pitchFamily="2" charset="2"/>
              <a:buNone/>
            </a:pPr>
            <a:endParaRPr kumimoji="1" lang="en-US" altLang="ja-JP" sz="2600" dirty="0"/>
          </a:p>
          <a:p>
            <a:pPr marL="533400" indent="-533400" eaLnBrk="1" hangingPunct="1">
              <a:spcBef>
                <a:spcPts val="2418"/>
              </a:spcBef>
              <a:buFont typeface="Wingdings" pitchFamily="2" charset="2"/>
              <a:buNone/>
            </a:pPr>
            <a:r>
              <a:rPr kumimoji="1" lang="en-US" altLang="ja-JP" sz="2600" dirty="0"/>
              <a:t>2. </a:t>
            </a:r>
            <a:r>
              <a:rPr kumimoji="1" lang="ja-JP" altLang="en-US" sz="2600"/>
              <a:t>自分の</a:t>
            </a:r>
            <a:r>
              <a:rPr kumimoji="1" lang="en-US" altLang="ja-JP" sz="2600" dirty="0"/>
              <a:t>PC</a:t>
            </a:r>
            <a:r>
              <a:rPr kumimoji="1" lang="ja-JP" altLang="en-US" sz="2600"/>
              <a:t>のダウンロードディレクトリと作業用ディレクトリとの間でファイルを</a:t>
            </a:r>
            <a:r>
              <a:rPr kumimoji="1" lang="en-US" altLang="ja-JP" sz="2600" dirty="0" err="1"/>
              <a:t>scp</a:t>
            </a:r>
            <a:r>
              <a:rPr kumimoji="1" lang="ja-JP" altLang="en-US" sz="2600"/>
              <a:t>する（自分の</a:t>
            </a:r>
            <a:r>
              <a:rPr kumimoji="1" lang="en-US" altLang="ja-JP" sz="2600" dirty="0"/>
              <a:t>PC</a:t>
            </a:r>
            <a:r>
              <a:rPr kumimoji="1" lang="ja-JP" altLang="en-US" sz="2600"/>
              <a:t>で！）</a:t>
            </a:r>
            <a:endParaRPr kumimoji="1" lang="en-US" altLang="ja-JP" sz="26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DDC967C-605D-104D-B786-713CA43799F3}"/>
              </a:ext>
            </a:extLst>
          </p:cNvPr>
          <p:cNvGrpSpPr/>
          <p:nvPr/>
        </p:nvGrpSpPr>
        <p:grpSpPr>
          <a:xfrm>
            <a:off x="0" y="5486400"/>
            <a:ext cx="9144000" cy="1068613"/>
            <a:chOff x="0" y="5196594"/>
            <a:chExt cx="9144000" cy="1068613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64EE5D51-1412-2A4D-820A-66805739C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228887"/>
              <a:ext cx="9144000" cy="103632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E7A3ED5-4BD9-BA4A-A4BC-28BC9D6A5B06}"/>
                </a:ext>
              </a:extLst>
            </p:cNvPr>
            <p:cNvSpPr txBox="1"/>
            <p:nvPr/>
          </p:nvSpPr>
          <p:spPr>
            <a:xfrm>
              <a:off x="5350863" y="5196594"/>
              <a:ext cx="25442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u="sng">
                  <a:solidFill>
                    <a:schemeClr val="accent2">
                      <a:lumMod val="75000"/>
                    </a:schemeClr>
                  </a:solidFill>
                </a:rPr>
                <a:t>自分の</a:t>
              </a:r>
              <a:r>
                <a:rPr lang="en-US" altLang="ja-JP" sz="2000" u="sng" dirty="0">
                  <a:solidFill>
                    <a:schemeClr val="accent2">
                      <a:lumMod val="75000"/>
                    </a:schemeClr>
                  </a:solidFill>
                </a:rPr>
                <a:t>PC</a:t>
              </a:r>
              <a:r>
                <a:rPr kumimoji="1" lang="ja-JP" altLang="en-US" sz="2000" u="sng">
                  <a:solidFill>
                    <a:schemeClr val="accent2">
                      <a:lumMod val="75000"/>
                    </a:schemeClr>
                  </a:solidFill>
                </a:rPr>
                <a:t>上での操作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0FA8464-7B15-D84D-8215-447E7EAB3C1E}"/>
              </a:ext>
            </a:extLst>
          </p:cNvPr>
          <p:cNvGrpSpPr/>
          <p:nvPr/>
        </p:nvGrpSpPr>
        <p:grpSpPr>
          <a:xfrm>
            <a:off x="0" y="2209800"/>
            <a:ext cx="9144000" cy="2203814"/>
            <a:chOff x="0" y="2327093"/>
            <a:chExt cx="9144000" cy="2203814"/>
          </a:xfrm>
        </p:grpSpPr>
        <p:pic>
          <p:nvPicPr>
            <p:cNvPr id="3" name="図 2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D3345002-5F35-804E-B1EB-E150B0E2E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327093"/>
              <a:ext cx="9144000" cy="2203814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70D35EB-9B1C-5A47-8646-F6A563F8B237}"/>
                </a:ext>
              </a:extLst>
            </p:cNvPr>
            <p:cNvSpPr txBox="1"/>
            <p:nvPr/>
          </p:nvSpPr>
          <p:spPr>
            <a:xfrm>
              <a:off x="5350863" y="2667000"/>
              <a:ext cx="2178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u="sng" dirty="0">
                  <a:solidFill>
                    <a:srgbClr val="000000"/>
                  </a:solidFill>
                </a:rPr>
                <a:t>ECCS</a:t>
              </a:r>
              <a:r>
                <a:rPr kumimoji="1" lang="ja-JP" altLang="en-US" sz="2000" u="sng">
                  <a:solidFill>
                    <a:srgbClr val="000000"/>
                  </a:solidFill>
                </a:rPr>
                <a:t>上での操作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7CEBB40-B180-F844-9E6D-7F07DB76C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1" lang="ja-JP" altLang="en-US"/>
              <a:t>自分の</a:t>
            </a:r>
            <a:r>
              <a:rPr kumimoji="1" lang="en-US" altLang="ja-JP" dirty="0"/>
              <a:t>PC</a:t>
            </a:r>
            <a:r>
              <a:rPr kumimoji="1" lang="ja-JP" altLang="en-US"/>
              <a:t>の</a:t>
            </a:r>
            <a:r>
              <a:rPr kumimoji="1" lang="en-US" altLang="ja-JP" dirty="0" err="1"/>
              <a:t>gpg</a:t>
            </a:r>
            <a:r>
              <a:rPr kumimoji="1" lang="en-US" altLang="ja-JP" dirty="0"/>
              <a:t>/iMac</a:t>
            </a:r>
            <a:r>
              <a:rPr kumimoji="1" lang="ja-JP" altLang="en-US"/>
              <a:t>端末利用の場合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93450DF2-A312-FF4C-8B24-6EA85BDD07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4552"/>
            <a:ext cx="8763000" cy="5407248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r>
              <a:rPr kumimoji="1" lang="en-US" altLang="ja-JP" sz="2600" dirty="0"/>
              <a:t>1. </a:t>
            </a:r>
            <a:r>
              <a:rPr kumimoji="1" lang="ja-JP" altLang="en-US" sz="2600"/>
              <a:t>作業用ディレクトリを作って，その中で作業する．以下の例では「</a:t>
            </a:r>
            <a:r>
              <a:rPr kumimoji="1" lang="en-US" altLang="ja-JP" sz="2600" dirty="0"/>
              <a:t>Desktop/practice</a:t>
            </a:r>
            <a:r>
              <a:rPr kumimoji="1" lang="ja-JP" altLang="en-US" sz="2600"/>
              <a:t>」</a:t>
            </a:r>
            <a:r>
              <a:rPr kumimoji="1" lang="en-US" altLang="ja-JP" sz="2600" dirty="0"/>
              <a:t> </a:t>
            </a:r>
            <a:r>
              <a:rPr kumimoji="1" lang="ja-JP" altLang="en-US" sz="2600"/>
              <a:t>．</a:t>
            </a:r>
            <a:r>
              <a:rPr kumimoji="1" lang="en-US" altLang="ja-JP" sz="2600" dirty="0"/>
              <a:t>mv</a:t>
            </a:r>
            <a:r>
              <a:rPr kumimoji="1" lang="ja-JP" altLang="en-US" sz="2600"/>
              <a:t>コマンド（や</a:t>
            </a:r>
            <a:r>
              <a:rPr kumimoji="1" lang="en-US" altLang="ja-JP" sz="2600" dirty="0"/>
              <a:t>Finder</a:t>
            </a:r>
            <a:r>
              <a:rPr kumimoji="1" lang="ja-JP" altLang="en-US" sz="2600"/>
              <a:t>）でファイルを移動できる</a:t>
            </a:r>
            <a:endParaRPr kumimoji="1" lang="en-US" altLang="ja-JP" sz="2600" dirty="0"/>
          </a:p>
          <a:p>
            <a:pPr marL="533400" indent="-533400" eaLnBrk="1" hangingPunct="1">
              <a:buFont typeface="Wingdings" pitchFamily="2" charset="2"/>
              <a:buNone/>
            </a:pPr>
            <a:endParaRPr kumimoji="1" lang="en-US" altLang="ja-JP" sz="2600" dirty="0"/>
          </a:p>
          <a:p>
            <a:pPr marL="533400" indent="-533400" eaLnBrk="1" hangingPunct="1">
              <a:buFont typeface="Wingdings" pitchFamily="2" charset="2"/>
              <a:buNone/>
            </a:pPr>
            <a:endParaRPr kumimoji="1" lang="en-US" altLang="ja-JP" sz="2600" dirty="0"/>
          </a:p>
          <a:p>
            <a:pPr marL="533400" indent="-533400" eaLnBrk="1" hangingPunct="1">
              <a:buFont typeface="Wingdings" pitchFamily="2" charset="2"/>
              <a:buNone/>
            </a:pPr>
            <a:endParaRPr kumimoji="1" lang="en-US" altLang="ja-JP" sz="2600" dirty="0"/>
          </a:p>
          <a:p>
            <a:pPr marL="533400" indent="-533400" eaLnBrk="1" hangingPunct="1">
              <a:buFont typeface="Wingdings" pitchFamily="2" charset="2"/>
              <a:buNone/>
            </a:pPr>
            <a:endParaRPr kumimoji="1" lang="en-US" altLang="ja-JP" sz="2600" dirty="0"/>
          </a:p>
          <a:p>
            <a:pPr marL="933450" lvl="1" indent="-533400" eaLnBrk="1" hangingPunct="1">
              <a:spcBef>
                <a:spcPts val="2418"/>
              </a:spcBef>
              <a:buNone/>
            </a:pPr>
            <a:r>
              <a:rPr lang="ja-JP" altLang="en-US" sz="2400"/>
              <a:t>ファイル移動は</a:t>
            </a:r>
            <a:r>
              <a:rPr kumimoji="1" lang="ja-JP" altLang="en-US" sz="2400"/>
              <a:t>別のターミナル・</a:t>
            </a:r>
            <a:r>
              <a:rPr kumimoji="1" lang="en-US" altLang="ja-JP" sz="2400" dirty="0"/>
              <a:t>PowerShell</a:t>
            </a:r>
            <a:r>
              <a:rPr kumimoji="1" lang="ja-JP" altLang="en-US" sz="2400"/>
              <a:t>でも実行できる</a:t>
            </a:r>
            <a:endParaRPr kumimoji="1" lang="en-US" altLang="ja-JP" sz="24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EB1C8C7-155F-6347-8DF3-D946E5D53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4200"/>
            <a:ext cx="9144000" cy="64703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" name="図 2" descr="テキスト&#10;&#10;低い精度で自動的に生成された説明">
            <a:extLst>
              <a:ext uri="{FF2B5EF4-FFF2-40B4-BE49-F238E27FC236}">
                <a16:creationId xmlns:a16="http://schemas.microsoft.com/office/drawing/2014/main" id="{81CC1B70-A9DE-C748-BD6B-E401DEFAB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68600"/>
            <a:ext cx="9144000" cy="221894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23883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環境整備</a:t>
            </a:r>
            <a:r>
              <a:rPr kumimoji="1" lang="en-US" altLang="ja-JP" dirty="0"/>
              <a:t>(1) – </a:t>
            </a:r>
            <a:r>
              <a:rPr kumimoji="1" lang="ja-JP" altLang="en-US"/>
              <a:t>公開鍵・秘密鍵ペアの作成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609600"/>
          </a:xfrm>
        </p:spPr>
        <p:txBody>
          <a:bodyPr/>
          <a:lstStyle/>
          <a:p>
            <a:r>
              <a:rPr kumimoji="1" lang="en-US" altLang="ja-JP" dirty="0"/>
              <a:t>--gen-key </a:t>
            </a:r>
            <a:r>
              <a:rPr kumimoji="1" lang="ja-JP" altLang="en-US"/>
              <a:t>で公開鍵・秘密鍵ペアを作成する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C02521B-4E33-5B4A-893A-709C72BD5939}"/>
              </a:ext>
            </a:extLst>
          </p:cNvPr>
          <p:cNvGrpSpPr/>
          <p:nvPr/>
        </p:nvGrpSpPr>
        <p:grpSpPr>
          <a:xfrm>
            <a:off x="482600" y="1676400"/>
            <a:ext cx="8178800" cy="4940300"/>
            <a:chOff x="482600" y="1676400"/>
            <a:chExt cx="8178800" cy="4940300"/>
          </a:xfrm>
        </p:grpSpPr>
        <p:pic>
          <p:nvPicPr>
            <p:cNvPr id="5" name="図 4" descr="テキスト&#10;&#10;自動的に生成された説明">
              <a:extLst>
                <a:ext uri="{FF2B5EF4-FFF2-40B4-BE49-F238E27FC236}">
                  <a16:creationId xmlns:a16="http://schemas.microsoft.com/office/drawing/2014/main" id="{41FE24A1-6834-F846-95BB-B2F91A374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600" y="1676400"/>
              <a:ext cx="8178800" cy="4940300"/>
            </a:xfrm>
            <a:prstGeom prst="rect">
              <a:avLst/>
            </a:prstGeom>
            <a:ln w="38100">
              <a:solidFill>
                <a:srgbClr val="002060"/>
              </a:solidFill>
            </a:ln>
            <a:effectLst/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00FE6F25-F548-E742-A761-5AF38443A029}"/>
                </a:ext>
              </a:extLst>
            </p:cNvPr>
            <p:cNvCxnSpPr/>
            <p:nvPr/>
          </p:nvCxnSpPr>
          <p:spPr bwMode="auto">
            <a:xfrm>
              <a:off x="685800" y="1905000"/>
              <a:ext cx="16002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78686FF0-F655-B14C-914E-F891933C1D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3505200"/>
              <a:ext cx="34290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41DD4EA1-22A2-0344-B06F-000450D9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10200" y="4343400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CA0A2D0E-0658-7443-A37F-41543EDEB6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79862" y="3322320"/>
              <a:ext cx="20574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2910B4F-A89C-5344-9749-D48F155D90D7}"/>
              </a:ext>
            </a:extLst>
          </p:cNvPr>
          <p:cNvSpPr txBox="1"/>
          <p:nvPr/>
        </p:nvSpPr>
        <p:spPr>
          <a:xfrm>
            <a:off x="5279639" y="4491336"/>
            <a:ext cx="2797561" cy="46166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0">
                <a:solidFill>
                  <a:srgbClr val="002060"/>
                </a:solidFill>
              </a:rPr>
              <a:t>パスフレーズの入力</a:t>
            </a:r>
          </a:p>
        </p:txBody>
      </p:sp>
    </p:spTree>
    <p:extLst>
      <p:ext uri="{BB962C8B-B14F-4D97-AF65-F5344CB8AC3E}">
        <p14:creationId xmlns:p14="http://schemas.microsoft.com/office/powerpoint/2010/main" val="3364642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環境整備</a:t>
            </a:r>
            <a:r>
              <a:rPr kumimoji="1" lang="en-US" altLang="ja-JP" dirty="0"/>
              <a:t>(1) – </a:t>
            </a:r>
            <a:r>
              <a:rPr kumimoji="1" lang="ja-JP" altLang="en-US"/>
              <a:t>公開鍵・秘密鍵ペアの作成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1584382"/>
          </a:xfrm>
        </p:spPr>
        <p:txBody>
          <a:bodyPr/>
          <a:lstStyle/>
          <a:p>
            <a:r>
              <a:rPr kumimoji="1" lang="ja-JP" altLang="en-US"/>
              <a:t>パスフレーズ：　</a:t>
            </a:r>
            <a:r>
              <a:rPr kumimoji="1" lang="en-US" altLang="ja-JP" dirty="0"/>
              <a:t>SSH</a:t>
            </a:r>
            <a:r>
              <a:rPr kumimoji="1" lang="ja-JP" altLang="en-US"/>
              <a:t>サーバ</a:t>
            </a:r>
            <a:r>
              <a:rPr kumimoji="1" lang="en-US" altLang="ja-JP" dirty="0"/>
              <a:t>, iMac</a:t>
            </a:r>
            <a:r>
              <a:rPr kumimoji="1" lang="ja-JP" altLang="en-US"/>
              <a:t>端末の場合</a:t>
            </a:r>
            <a:endParaRPr kumimoji="1" lang="en-US" altLang="ja-JP" dirty="0"/>
          </a:p>
          <a:p>
            <a:pPr marL="457200" lvl="1" indent="0">
              <a:buNone/>
            </a:pPr>
            <a:r>
              <a:rPr lang="ja-JP" altLang="en-US"/>
              <a:t>明示されないが「英数字を含んで８文字以上」が必要　条件を満たさないと同じ画面が反復される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72B398D-5BCF-F847-A07D-ABA3C169B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50" y="2565400"/>
            <a:ext cx="5727700" cy="1397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B26743D-174E-B24B-86A7-D57BD31D8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0" y="4532793"/>
            <a:ext cx="5676900" cy="1193800"/>
          </a:xfrm>
          <a:prstGeom prst="rect">
            <a:avLst/>
          </a:prstGeom>
        </p:spPr>
      </p:pic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487DDD34-BE67-8B47-B443-56403DF19AD6}"/>
              </a:ext>
            </a:extLst>
          </p:cNvPr>
          <p:cNvSpPr txBox="1">
            <a:spLocks/>
          </p:cNvSpPr>
          <p:nvPr/>
        </p:nvSpPr>
        <p:spPr bwMode="auto">
          <a:xfrm>
            <a:off x="700314" y="5805714"/>
            <a:ext cx="8153400" cy="102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21462F"/>
              </a:buClr>
              <a:buSzPct val="75000"/>
              <a:buFont typeface="Wingdings" charset="0"/>
              <a:buChar char=""/>
              <a:defRPr sz="2800" b="1">
                <a:solidFill>
                  <a:srgbClr val="256C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5A998E"/>
              </a:buClr>
              <a:buFont typeface="Wingdings" charset="0"/>
              <a:buChar char="w"/>
              <a:defRPr kumimoji="1" sz="2600">
                <a:solidFill>
                  <a:srgbClr val="4C4C4C"/>
                </a:solidFill>
                <a:latin typeface="+mn-ea"/>
                <a:ea typeface="+mn-ea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6B988E"/>
              </a:buClr>
              <a:buChar char="•"/>
              <a:defRPr kumimoji="1" sz="2400">
                <a:solidFill>
                  <a:srgbClr val="4C4C4C"/>
                </a:solidFill>
                <a:latin typeface="+mn-ea"/>
                <a:ea typeface="+mn-ea"/>
              </a:defRPr>
            </a:lvl3pPr>
            <a:lvl4pPr marL="16002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har char="–"/>
              <a:defRPr kumimoji="1" sz="2000">
                <a:solidFill>
                  <a:srgbClr val="4C4C4C"/>
                </a:solidFill>
                <a:latin typeface="+mn-ea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kumimoji="1" sz="1600">
                <a:solidFill>
                  <a:srgbClr val="6B988E"/>
                </a:solidFill>
                <a:latin typeface="+mn-ea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9pPr>
          </a:lstStyle>
          <a:p>
            <a:pPr marL="457200" lvl="1" indent="0">
              <a:buFont typeface="Wingdings" charset="0"/>
              <a:buNone/>
            </a:pPr>
            <a:r>
              <a:rPr lang="ja-JP" altLang="en-US" b="0" kern="0"/>
              <a:t>途中キャンセルは困難（</a:t>
            </a:r>
            <a:r>
              <a:rPr lang="en-US" altLang="ja-JP" b="0" kern="0" dirty="0"/>
              <a:t>&lt;</a:t>
            </a:r>
            <a:r>
              <a:rPr lang="ja-JP" altLang="en-US" b="0" kern="0"/>
              <a:t>キャンセル</a:t>
            </a:r>
            <a:r>
              <a:rPr lang="en-US" altLang="ja-JP" b="0" kern="0" dirty="0"/>
              <a:t>(C)&gt;</a:t>
            </a:r>
            <a:r>
              <a:rPr lang="ja-JP" altLang="en-US" b="0" kern="0"/>
              <a:t>できない</a:t>
            </a:r>
            <a:r>
              <a:rPr lang="en-US" altLang="ja-JP" b="0" kern="0" dirty="0"/>
              <a:t>…</a:t>
            </a:r>
            <a:r>
              <a:rPr lang="ja-JP" altLang="en-US" b="0" kern="0"/>
              <a:t>）　放置しておけばタイムアウトで戻れる</a:t>
            </a:r>
            <a:endParaRPr lang="en-US" altLang="ja-JP" b="0" kern="0" dirty="0"/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83F328C4-131A-F14C-B7C5-9282878D68E6}"/>
              </a:ext>
            </a:extLst>
          </p:cNvPr>
          <p:cNvSpPr txBox="1">
            <a:spLocks/>
          </p:cNvSpPr>
          <p:nvPr/>
        </p:nvSpPr>
        <p:spPr bwMode="auto">
          <a:xfrm>
            <a:off x="685800" y="4010279"/>
            <a:ext cx="8153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21462F"/>
              </a:buClr>
              <a:buSzPct val="75000"/>
              <a:buFont typeface="Wingdings" charset="0"/>
              <a:buChar char=""/>
              <a:defRPr sz="2800" b="1">
                <a:solidFill>
                  <a:srgbClr val="256C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5A998E"/>
              </a:buClr>
              <a:buFont typeface="Wingdings" charset="0"/>
              <a:buChar char="w"/>
              <a:defRPr kumimoji="1" sz="2600">
                <a:solidFill>
                  <a:srgbClr val="4C4C4C"/>
                </a:solidFill>
                <a:latin typeface="+mn-ea"/>
                <a:ea typeface="+mn-ea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6B988E"/>
              </a:buClr>
              <a:buChar char="•"/>
              <a:defRPr kumimoji="1" sz="2400">
                <a:solidFill>
                  <a:srgbClr val="4C4C4C"/>
                </a:solidFill>
                <a:latin typeface="+mn-ea"/>
                <a:ea typeface="+mn-ea"/>
              </a:defRPr>
            </a:lvl3pPr>
            <a:lvl4pPr marL="16002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har char="–"/>
              <a:defRPr kumimoji="1" sz="2000">
                <a:solidFill>
                  <a:srgbClr val="4C4C4C"/>
                </a:solidFill>
                <a:latin typeface="+mn-ea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kumimoji="1" sz="1600">
                <a:solidFill>
                  <a:srgbClr val="6B988E"/>
                </a:solidFill>
                <a:latin typeface="+mn-ea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9pPr>
          </a:lstStyle>
          <a:p>
            <a:pPr marL="457200" lvl="1" indent="0">
              <a:spcBef>
                <a:spcPts val="1800"/>
              </a:spcBef>
              <a:buFont typeface="Wingdings" charset="0"/>
              <a:buNone/>
            </a:pPr>
            <a:r>
              <a:rPr lang="ja-JP" altLang="en-US" b="0" kern="0"/>
              <a:t>条件を満たすと再入力を求められる</a:t>
            </a:r>
            <a:endParaRPr lang="en-US" altLang="ja-JP" b="0" kern="0" dirty="0"/>
          </a:p>
        </p:txBody>
      </p:sp>
    </p:spTree>
    <p:extLst>
      <p:ext uri="{BB962C8B-B14F-4D97-AF65-F5344CB8AC3E}">
        <p14:creationId xmlns:p14="http://schemas.microsoft.com/office/powerpoint/2010/main" val="1702972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環境整備</a:t>
            </a:r>
            <a:r>
              <a:rPr kumimoji="1" lang="en-US" altLang="ja-JP" dirty="0"/>
              <a:t>(1) – </a:t>
            </a:r>
            <a:r>
              <a:rPr kumimoji="1" lang="ja-JP" altLang="en-US"/>
              <a:t>公開鍵・秘密鍵ペアの作成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8382000" cy="1584382"/>
          </a:xfrm>
        </p:spPr>
        <p:txBody>
          <a:bodyPr/>
          <a:lstStyle/>
          <a:p>
            <a:r>
              <a:rPr kumimoji="1" lang="ja-JP" altLang="en-US"/>
              <a:t>パスフレーズ：　自分</a:t>
            </a:r>
            <a:r>
              <a:rPr kumimoji="1" lang="en-US" altLang="ja-JP" dirty="0"/>
              <a:t>PC</a:t>
            </a:r>
            <a:r>
              <a:rPr kumimoji="1" lang="ja-JP" altLang="en-US"/>
              <a:t>（</a:t>
            </a:r>
            <a:r>
              <a:rPr kumimoji="1" lang="en-US" altLang="ja-JP" dirty="0" err="1"/>
              <a:t>Mac,Windows</a:t>
            </a:r>
            <a:r>
              <a:rPr kumimoji="1" lang="ja-JP" altLang="en-US"/>
              <a:t>）の場合</a:t>
            </a:r>
            <a:endParaRPr kumimoji="1" lang="en-US" altLang="ja-JP" dirty="0"/>
          </a:p>
          <a:p>
            <a:pPr marL="457200" lvl="1" indent="0">
              <a:buNone/>
            </a:pPr>
            <a:r>
              <a:rPr lang="ja-JP" altLang="en-US"/>
              <a:t>同じ文字列を２つ入力する（途中キャンセル可能）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83F328C4-131A-F14C-B7C5-9282878D68E6}"/>
              </a:ext>
            </a:extLst>
          </p:cNvPr>
          <p:cNvSpPr txBox="1">
            <a:spLocks/>
          </p:cNvSpPr>
          <p:nvPr/>
        </p:nvSpPr>
        <p:spPr bwMode="auto">
          <a:xfrm>
            <a:off x="609600" y="4419600"/>
            <a:ext cx="8153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21462F"/>
              </a:buClr>
              <a:buSzPct val="75000"/>
              <a:buFont typeface="Wingdings" charset="0"/>
              <a:buChar char=""/>
              <a:defRPr sz="2800" b="1">
                <a:solidFill>
                  <a:srgbClr val="256C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5A998E"/>
              </a:buClr>
              <a:buFont typeface="Wingdings" charset="0"/>
              <a:buChar char="w"/>
              <a:defRPr kumimoji="1" sz="2600">
                <a:solidFill>
                  <a:srgbClr val="4C4C4C"/>
                </a:solidFill>
                <a:latin typeface="+mn-ea"/>
                <a:ea typeface="+mn-ea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6B988E"/>
              </a:buClr>
              <a:buChar char="•"/>
              <a:defRPr kumimoji="1" sz="2400">
                <a:solidFill>
                  <a:srgbClr val="4C4C4C"/>
                </a:solidFill>
                <a:latin typeface="+mn-ea"/>
                <a:ea typeface="+mn-ea"/>
              </a:defRPr>
            </a:lvl3pPr>
            <a:lvl4pPr marL="16002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har char="–"/>
              <a:defRPr kumimoji="1" sz="2000">
                <a:solidFill>
                  <a:srgbClr val="4C4C4C"/>
                </a:solidFill>
                <a:latin typeface="+mn-ea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kumimoji="1" sz="1600">
                <a:solidFill>
                  <a:srgbClr val="6B988E"/>
                </a:solidFill>
                <a:latin typeface="+mn-ea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9pPr>
          </a:lstStyle>
          <a:p>
            <a:pPr marL="457200" lvl="1" indent="0">
              <a:spcBef>
                <a:spcPts val="1800"/>
              </a:spcBef>
              <a:buFont typeface="Wingdings" charset="0"/>
              <a:buNone/>
            </a:pPr>
            <a:r>
              <a:rPr lang="ja-JP" altLang="en-US" b="0" kern="0"/>
              <a:t>簡単な文字列だと確認がある</a:t>
            </a:r>
            <a:endParaRPr lang="en-US" altLang="ja-JP" b="0" kern="0" dirty="0"/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CEBB8EB-01C5-1342-B8A2-FBD96EA66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3140"/>
            <a:ext cx="4152900" cy="2004060"/>
          </a:xfrm>
          <a:prstGeom prst="rect">
            <a:avLst/>
          </a:prstGeom>
        </p:spPr>
      </p:pic>
      <p:pic>
        <p:nvPicPr>
          <p:cNvPr id="9" name="図 8" descr="テキスト&#10;&#10;自動的に生成された説明">
            <a:extLst>
              <a:ext uri="{FF2B5EF4-FFF2-40B4-BE49-F238E27FC236}">
                <a16:creationId xmlns:a16="http://schemas.microsoft.com/office/drawing/2014/main" id="{888B0B00-3282-D644-84F4-3DD3DC037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295" y="2263140"/>
            <a:ext cx="2643505" cy="1957070"/>
          </a:xfrm>
          <a:prstGeom prst="rect">
            <a:avLst/>
          </a:prstGeom>
        </p:spPr>
      </p:pic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18ACC3B8-CB92-F648-906B-CCEB8FF20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14" y="5001289"/>
            <a:ext cx="4152900" cy="1348740"/>
          </a:xfrm>
          <a:prstGeom prst="rect">
            <a:avLst/>
          </a:prstGeom>
        </p:spPr>
      </p:pic>
      <p:pic>
        <p:nvPicPr>
          <p:cNvPr id="15" name="図 14" descr="テキスト&#10;&#10;自動的に生成された説明">
            <a:extLst>
              <a:ext uri="{FF2B5EF4-FFF2-40B4-BE49-F238E27FC236}">
                <a16:creationId xmlns:a16="http://schemas.microsoft.com/office/drawing/2014/main" id="{425E393F-394C-434D-80C3-5E5F3BA4E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964" y="5044151"/>
            <a:ext cx="3098165" cy="126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91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>
                <a:latin typeface="Verdana" charset="0"/>
                <a:ea typeface="ＭＳ Ｐゴシック" charset="0"/>
                <a:cs typeface="ＭＳ Ｐゴシック" charset="0"/>
              </a:rPr>
              <a:t>概要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1113" indent="0" eaLnBrk="1" hangingPunct="1">
              <a:buFont typeface="Wingdings" charset="0"/>
              <a:buNone/>
            </a:pPr>
            <a:r>
              <a:rPr lang="en-US" altLang="ja-JP" dirty="0">
                <a:latin typeface="Verdana" charset="0"/>
                <a:ea typeface="ＭＳ Ｐゴシック" charset="0"/>
                <a:cs typeface="ＭＳ Ｐゴシック" charset="0"/>
              </a:rPr>
              <a:t>GPG</a:t>
            </a: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（</a:t>
            </a:r>
            <a:r>
              <a:rPr lang="en-US" altLang="ja-JP" dirty="0">
                <a:latin typeface="Verdana" charset="0"/>
                <a:ea typeface="ＭＳ Ｐゴシック" charset="0"/>
                <a:cs typeface="ＭＳ Ｐゴシック" charset="0"/>
              </a:rPr>
              <a:t>GNU Privacy Guard</a:t>
            </a: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）によって，公開鍵による暗号や署名を試してみる</a:t>
            </a:r>
            <a:endParaRPr lang="en-US" altLang="ja-JP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公開鍵</a:t>
            </a:r>
            <a:r>
              <a:rPr lang="en-US" altLang="ja-JP" dirty="0">
                <a:latin typeface="Verdana" charset="0"/>
                <a:ea typeface="ＭＳ Ｐゴシック" charset="0"/>
                <a:cs typeface="ＭＳ Ｐゴシック" charset="0"/>
              </a:rPr>
              <a:t> &amp; </a:t>
            </a: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秘密鍵のペア作成</a:t>
            </a:r>
            <a:endParaRPr lang="en-US" altLang="ja-JP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公開鍵の配布と読込</a:t>
            </a:r>
            <a:endParaRPr lang="en-US" altLang="ja-JP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暗号化と復号</a:t>
            </a:r>
            <a:endParaRPr lang="en-US" altLang="ja-JP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署名と検証</a:t>
            </a:r>
            <a:endParaRPr lang="en-US" altLang="ja-JP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spcBef>
                <a:spcPts val="2304"/>
              </a:spcBef>
              <a:buNone/>
            </a:pP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自分の</a:t>
            </a:r>
            <a:r>
              <a:rPr lang="en-US" altLang="ja-JP" dirty="0">
                <a:latin typeface="Verdana" charset="0"/>
                <a:ea typeface="ＭＳ Ｐゴシック" charset="0"/>
                <a:cs typeface="ＭＳ Ｐゴシック" charset="0"/>
              </a:rPr>
              <a:t>PC</a:t>
            </a: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（</a:t>
            </a:r>
            <a:r>
              <a:rPr lang="en-US" altLang="ja-JP" dirty="0" err="1">
                <a:latin typeface="Verdana" charset="0"/>
                <a:ea typeface="ＭＳ Ｐゴシック" charset="0"/>
                <a:cs typeface="ＭＳ Ｐゴシック" charset="0"/>
              </a:rPr>
              <a:t>Mac,Windows</a:t>
            </a: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）上にも比較的簡単にインストールできる．</a:t>
            </a:r>
            <a:endParaRPr lang="en-US" altLang="ja-JP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環境整備</a:t>
            </a:r>
            <a:r>
              <a:rPr kumimoji="1" lang="en-US" altLang="ja-JP" dirty="0"/>
              <a:t>(1) – </a:t>
            </a:r>
            <a:r>
              <a:rPr kumimoji="1" lang="ja-JP" altLang="en-US"/>
              <a:t>公開鍵・秘密鍵の確認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153400" cy="609600"/>
          </a:xfrm>
        </p:spPr>
        <p:txBody>
          <a:bodyPr/>
          <a:lstStyle/>
          <a:p>
            <a:r>
              <a:rPr kumimoji="1" lang="en-US" altLang="ja-JP" dirty="0"/>
              <a:t>--list(-secret)-keys </a:t>
            </a:r>
            <a:r>
              <a:rPr kumimoji="1" lang="ja-JP" altLang="en-US"/>
              <a:t>で鍵束の確認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BA4F55D-7394-1340-AA76-6809E4E5B961}"/>
              </a:ext>
            </a:extLst>
          </p:cNvPr>
          <p:cNvGrpSpPr/>
          <p:nvPr/>
        </p:nvGrpSpPr>
        <p:grpSpPr>
          <a:xfrm>
            <a:off x="533400" y="1917700"/>
            <a:ext cx="8153400" cy="4330700"/>
            <a:chOff x="533400" y="1917700"/>
            <a:chExt cx="8153400" cy="4330700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16C637FE-DBA6-5E45-AE64-0C9CF7D4FA6D}"/>
                </a:ext>
              </a:extLst>
            </p:cNvPr>
            <p:cNvGrpSpPr/>
            <p:nvPr/>
          </p:nvGrpSpPr>
          <p:grpSpPr>
            <a:xfrm>
              <a:off x="533400" y="1917700"/>
              <a:ext cx="8153400" cy="4330700"/>
              <a:chOff x="533400" y="1765300"/>
              <a:chExt cx="8153400" cy="4330700"/>
            </a:xfrm>
          </p:grpSpPr>
          <p:pic>
            <p:nvPicPr>
              <p:cNvPr id="5" name="図 4" descr="文字の書かれた紙&#10;&#10;中程度の精度で自動的に生成された説明">
                <a:extLst>
                  <a:ext uri="{FF2B5EF4-FFF2-40B4-BE49-F238E27FC236}">
                    <a16:creationId xmlns:a16="http://schemas.microsoft.com/office/drawing/2014/main" id="{E262C2B3-F467-D94B-9383-06A509608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0" y="1765300"/>
                <a:ext cx="8153400" cy="4330700"/>
              </a:xfrm>
              <a:prstGeom prst="rect">
                <a:avLst/>
              </a:prstGeom>
              <a:ln w="38100">
                <a:solidFill>
                  <a:srgbClr val="002060"/>
                </a:solidFill>
              </a:ln>
            </p:spPr>
          </p:pic>
          <p:cxnSp>
            <p:nvCxnSpPr>
              <p:cNvPr id="7" name="直線コネクタ 6">
                <a:extLst>
                  <a:ext uri="{FF2B5EF4-FFF2-40B4-BE49-F238E27FC236}">
                    <a16:creationId xmlns:a16="http://schemas.microsoft.com/office/drawing/2014/main" id="{00FE6F25-F548-E742-A761-5AF38443A0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2000" y="1981200"/>
                <a:ext cx="17526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7B88598E-1E77-9545-894A-AA7C6EE301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2000" y="4419600"/>
                <a:ext cx="25146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692B7B06-9829-084F-A9F7-1C27772F920C}"/>
                </a:ext>
              </a:extLst>
            </p:cNvPr>
            <p:cNvSpPr/>
            <p:nvPr/>
          </p:nvSpPr>
          <p:spPr bwMode="auto">
            <a:xfrm>
              <a:off x="533400" y="3352800"/>
              <a:ext cx="381000" cy="22859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A9D329B7-1402-2F42-B68F-3FA2BCF4F9E1}"/>
                </a:ext>
              </a:extLst>
            </p:cNvPr>
            <p:cNvSpPr/>
            <p:nvPr/>
          </p:nvSpPr>
          <p:spPr bwMode="auto">
            <a:xfrm>
              <a:off x="533400" y="4953000"/>
              <a:ext cx="381000" cy="22859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67A3475E-56C4-C747-8BC6-BBD0AB2ACAFA}"/>
                </a:ext>
              </a:extLst>
            </p:cNvPr>
            <p:cNvSpPr/>
            <p:nvPr/>
          </p:nvSpPr>
          <p:spPr bwMode="auto">
            <a:xfrm>
              <a:off x="3124200" y="3733800"/>
              <a:ext cx="5562600" cy="22859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27862DD-4F5B-1E44-A5B7-78112B649D30}"/>
                </a:ext>
              </a:extLst>
            </p:cNvPr>
            <p:cNvSpPr/>
            <p:nvPr/>
          </p:nvSpPr>
          <p:spPr bwMode="auto">
            <a:xfrm>
              <a:off x="3124200" y="5355772"/>
              <a:ext cx="5562600" cy="22859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490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暗号</a:t>
            </a:r>
            <a:r>
              <a:rPr kumimoji="1" lang="en-US" altLang="ja-JP" dirty="0"/>
              <a:t>(1) – </a:t>
            </a:r>
            <a:r>
              <a:rPr kumimoji="1" lang="ja-JP" altLang="en-US"/>
              <a:t>暗号化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609600"/>
          </a:xfrm>
        </p:spPr>
        <p:txBody>
          <a:bodyPr/>
          <a:lstStyle/>
          <a:p>
            <a:r>
              <a:rPr kumimoji="1" lang="en-US" altLang="ja-JP" dirty="0"/>
              <a:t>-</a:t>
            </a:r>
            <a:r>
              <a:rPr kumimoji="1" lang="en-US" altLang="ja-JP" dirty="0" err="1"/>
              <a:t>ea</a:t>
            </a:r>
            <a:r>
              <a:rPr kumimoji="1" lang="en-US" altLang="ja-JP" dirty="0"/>
              <a:t> </a:t>
            </a:r>
            <a:r>
              <a:rPr kumimoji="1" lang="ja-JP" altLang="en-US"/>
              <a:t>で暗号化（</a:t>
            </a:r>
            <a:r>
              <a:rPr kumimoji="1" lang="en-US" altLang="ja-JP" dirty="0"/>
              <a:t>-r </a:t>
            </a:r>
            <a:r>
              <a:rPr kumimoji="1" lang="ja-JP" altLang="en-US"/>
              <a:t>で自分自身を送信先に指定）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7AD0C04-B0E7-BB46-8B39-22F176AC2D39}"/>
              </a:ext>
            </a:extLst>
          </p:cNvPr>
          <p:cNvGrpSpPr/>
          <p:nvPr/>
        </p:nvGrpSpPr>
        <p:grpSpPr>
          <a:xfrm>
            <a:off x="544286" y="1676400"/>
            <a:ext cx="8191500" cy="4965700"/>
            <a:chOff x="544286" y="1676400"/>
            <a:chExt cx="8191500" cy="4965700"/>
          </a:xfrm>
        </p:grpSpPr>
        <p:pic>
          <p:nvPicPr>
            <p:cNvPr id="5" name="図 4" descr="テキスト, 手紙&#10;&#10;自動的に生成された説明">
              <a:extLst>
                <a:ext uri="{FF2B5EF4-FFF2-40B4-BE49-F238E27FC236}">
                  <a16:creationId xmlns:a16="http://schemas.microsoft.com/office/drawing/2014/main" id="{9E3D4CC8-ED1B-AE40-91DE-D02AA878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286" y="1676400"/>
              <a:ext cx="8191500" cy="4965700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7B88598E-1E77-9545-894A-AA7C6EE301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8200" y="3352800"/>
              <a:ext cx="2209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78686FF0-F655-B14C-914E-F891933C1D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8200" y="2743200"/>
              <a:ext cx="57912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41DD4EA1-22A2-0344-B06F-000450D9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8200" y="1905000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2910B4F-A89C-5344-9749-D48F155D90D7}"/>
                </a:ext>
              </a:extLst>
            </p:cNvPr>
            <p:cNvSpPr txBox="1"/>
            <p:nvPr/>
          </p:nvSpPr>
          <p:spPr>
            <a:xfrm>
              <a:off x="4208502" y="5943600"/>
              <a:ext cx="1107996" cy="461665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0">
                  <a:solidFill>
                    <a:srgbClr val="002060"/>
                  </a:solidFill>
                </a:rPr>
                <a:t>暗号文</a:t>
              </a: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14985863-2229-E842-9F6D-5570F5E6C6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8200" y="2971800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04F9499E-4162-8A45-84B3-994FF5D07A8B}"/>
                </a:ext>
              </a:extLst>
            </p:cNvPr>
            <p:cNvSpPr/>
            <p:nvPr/>
          </p:nvSpPr>
          <p:spPr bwMode="auto">
            <a:xfrm>
              <a:off x="1981200" y="2946400"/>
              <a:ext cx="1676400" cy="1778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9FB373D5-722D-0142-B86B-9F27E97877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9172" y="2318657"/>
              <a:ext cx="17526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53B06499-FCFF-1348-AB15-53DA53DEE853}"/>
                </a:ext>
              </a:extLst>
            </p:cNvPr>
            <p:cNvSpPr/>
            <p:nvPr/>
          </p:nvSpPr>
          <p:spPr bwMode="auto">
            <a:xfrm>
              <a:off x="587828" y="2351314"/>
              <a:ext cx="2968171" cy="174172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039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暗号</a:t>
            </a:r>
            <a:r>
              <a:rPr kumimoji="1" lang="en-US" altLang="ja-JP" dirty="0"/>
              <a:t>(1) – </a:t>
            </a:r>
            <a:r>
              <a:rPr kumimoji="1" lang="ja-JP" altLang="en-US"/>
              <a:t>復号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609600"/>
          </a:xfrm>
        </p:spPr>
        <p:txBody>
          <a:bodyPr/>
          <a:lstStyle/>
          <a:p>
            <a:r>
              <a:rPr kumimoji="1" lang="en-US" altLang="ja-JP" dirty="0"/>
              <a:t>-d </a:t>
            </a:r>
            <a:r>
              <a:rPr kumimoji="1" lang="ja-JP" altLang="en-US"/>
              <a:t>で復号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69060C14-8269-CA4B-9DA1-B1039C4795C9}"/>
              </a:ext>
            </a:extLst>
          </p:cNvPr>
          <p:cNvSpPr txBox="1">
            <a:spLocks/>
          </p:cNvSpPr>
          <p:nvPr/>
        </p:nvSpPr>
        <p:spPr bwMode="auto">
          <a:xfrm>
            <a:off x="609600" y="2895600"/>
            <a:ext cx="8153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21462F"/>
              </a:buClr>
              <a:buSzPct val="75000"/>
              <a:buFont typeface="Wingdings" charset="0"/>
              <a:buChar char=""/>
              <a:defRPr sz="2800" b="1">
                <a:solidFill>
                  <a:srgbClr val="256C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5A998E"/>
              </a:buClr>
              <a:buFont typeface="Wingdings" charset="0"/>
              <a:buChar char="w"/>
              <a:defRPr kumimoji="1" sz="2600">
                <a:solidFill>
                  <a:srgbClr val="4C4C4C"/>
                </a:solidFill>
                <a:latin typeface="+mn-ea"/>
                <a:ea typeface="+mn-ea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6B988E"/>
              </a:buClr>
              <a:buChar char="•"/>
              <a:defRPr kumimoji="1" sz="2400">
                <a:solidFill>
                  <a:srgbClr val="4C4C4C"/>
                </a:solidFill>
                <a:latin typeface="+mn-ea"/>
                <a:ea typeface="+mn-ea"/>
              </a:defRPr>
            </a:lvl3pPr>
            <a:lvl4pPr marL="16002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har char="–"/>
              <a:defRPr kumimoji="1" sz="2000">
                <a:solidFill>
                  <a:srgbClr val="4C4C4C"/>
                </a:solidFill>
                <a:latin typeface="+mn-ea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kumimoji="1" sz="1600">
                <a:solidFill>
                  <a:srgbClr val="6B988E"/>
                </a:solidFill>
                <a:latin typeface="+mn-ea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9pPr>
          </a:lstStyle>
          <a:p>
            <a:pPr marL="457200" lvl="1" indent="0">
              <a:spcBef>
                <a:spcPts val="1800"/>
              </a:spcBef>
              <a:buFont typeface="Wingdings" charset="0"/>
              <a:buNone/>
            </a:pPr>
            <a:r>
              <a:rPr lang="ja-JP" altLang="en-US" b="0" kern="0"/>
              <a:t>復号</a:t>
            </a:r>
            <a:r>
              <a:rPr lang="en-US" altLang="ja-JP" b="0" kern="0" dirty="0"/>
              <a:t>(</a:t>
            </a:r>
            <a:r>
              <a:rPr lang="ja-JP" altLang="en-US" b="0" kern="0"/>
              <a:t>秘密鍵の利用</a:t>
            </a:r>
            <a:r>
              <a:rPr lang="en-US" altLang="ja-JP" b="0" kern="0" dirty="0"/>
              <a:t>)</a:t>
            </a:r>
            <a:r>
              <a:rPr lang="ja-JP" altLang="en-US" b="0" kern="0"/>
              <a:t>時にパスフレーズの確認</a:t>
            </a:r>
            <a:endParaRPr lang="en-US" altLang="ja-JP" b="0" kern="0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404B49F-3752-5D42-BEA5-32F5FD2E5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17570"/>
            <a:ext cx="4578350" cy="1306830"/>
          </a:xfrm>
          <a:prstGeom prst="rect">
            <a:avLst/>
          </a:prstGeom>
        </p:spPr>
      </p:pic>
      <p:pic>
        <p:nvPicPr>
          <p:cNvPr id="23" name="図 2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D41498FE-50C1-C848-BFE6-0F308F204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917440"/>
            <a:ext cx="3806825" cy="1788160"/>
          </a:xfrm>
          <a:prstGeom prst="rect">
            <a:avLst/>
          </a:prstGeom>
        </p:spPr>
      </p:pic>
      <p:pic>
        <p:nvPicPr>
          <p:cNvPr id="25" name="図 24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2B61DC34-69E5-4547-A48D-0460C2991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911614"/>
            <a:ext cx="3886200" cy="1816100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D4FF73E-13A5-4D44-85A8-FE474F317716}"/>
              </a:ext>
            </a:extLst>
          </p:cNvPr>
          <p:cNvSpPr txBox="1"/>
          <p:nvPr/>
        </p:nvSpPr>
        <p:spPr>
          <a:xfrm>
            <a:off x="5405313" y="3697851"/>
            <a:ext cx="3052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0">
                <a:solidFill>
                  <a:srgbClr val="000000"/>
                </a:solidFill>
              </a:rPr>
              <a:t>左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   ECCS(</a:t>
            </a:r>
            <a:r>
              <a:rPr kumimoji="1" lang="en-US" altLang="ja-JP" sz="2000" b="0" dirty="0" err="1">
                <a:solidFill>
                  <a:srgbClr val="000000"/>
                </a:solidFill>
              </a:rPr>
              <a:t>SSH,iMac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)</a:t>
            </a:r>
          </a:p>
          <a:p>
            <a:r>
              <a:rPr kumimoji="1" lang="ja-JP" altLang="en-US" sz="2000" b="0">
                <a:solidFill>
                  <a:srgbClr val="000000"/>
                </a:solidFill>
              </a:rPr>
              <a:t>左下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</a:t>
            </a:r>
            <a:r>
              <a:rPr kumimoji="1" lang="ja-JP" altLang="en-US" sz="2000" b="0">
                <a:solidFill>
                  <a:srgbClr val="000000"/>
                </a:solidFill>
              </a:rPr>
              <a:t>自分の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Mac</a:t>
            </a:r>
          </a:p>
          <a:p>
            <a:r>
              <a:rPr kumimoji="1" lang="ja-JP" altLang="en-US" sz="2000" b="0">
                <a:solidFill>
                  <a:srgbClr val="000000"/>
                </a:solidFill>
              </a:rPr>
              <a:t>右下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</a:t>
            </a:r>
            <a:r>
              <a:rPr kumimoji="1" lang="ja-JP" altLang="en-US" sz="2000" b="0">
                <a:solidFill>
                  <a:srgbClr val="000000"/>
                </a:solidFill>
              </a:rPr>
              <a:t>自分の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Windows</a:t>
            </a:r>
            <a:endParaRPr kumimoji="1" lang="ja-JP" altLang="en-US" sz="2000" b="0">
              <a:solidFill>
                <a:srgbClr val="000000"/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49B9569-11C5-2C41-8EE0-246D4127BA95}"/>
              </a:ext>
            </a:extLst>
          </p:cNvPr>
          <p:cNvGrpSpPr/>
          <p:nvPr/>
        </p:nvGrpSpPr>
        <p:grpSpPr>
          <a:xfrm>
            <a:off x="533400" y="1676400"/>
            <a:ext cx="8207761" cy="1071265"/>
            <a:chOff x="533400" y="1676400"/>
            <a:chExt cx="8207761" cy="1071265"/>
          </a:xfrm>
        </p:grpSpPr>
        <p:pic>
          <p:nvPicPr>
            <p:cNvPr id="11" name="図 10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BF0777F7-1D61-D449-8339-4D7A0074E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400" y="1676400"/>
              <a:ext cx="8191500" cy="1066800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7B88598E-1E77-9545-894A-AA7C6EE301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5629" y="1895929"/>
              <a:ext cx="25146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D30D5885-69EF-A441-AA86-6121F01B1837}"/>
                </a:ext>
              </a:extLst>
            </p:cNvPr>
            <p:cNvSpPr/>
            <p:nvPr/>
          </p:nvSpPr>
          <p:spPr bwMode="auto">
            <a:xfrm>
              <a:off x="533400" y="2286000"/>
              <a:ext cx="3127829" cy="249238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14994AF0-2097-6643-9481-9B37879F1320}"/>
                </a:ext>
              </a:extLst>
            </p:cNvPr>
            <p:cNvSpPr txBox="1"/>
            <p:nvPr/>
          </p:nvSpPr>
          <p:spPr>
            <a:xfrm>
              <a:off x="5943600" y="2286000"/>
              <a:ext cx="2797561" cy="461665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0">
                  <a:solidFill>
                    <a:srgbClr val="002060"/>
                  </a:solidFill>
                </a:rPr>
                <a:t>パスフレーズの確認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161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署名</a:t>
            </a:r>
            <a:r>
              <a:rPr kumimoji="1" lang="en-US" altLang="ja-JP" dirty="0"/>
              <a:t>(1) – </a:t>
            </a:r>
            <a:r>
              <a:rPr kumimoji="1" lang="ja-JP" altLang="en-US"/>
              <a:t>署名の付加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0600"/>
            <a:ext cx="8153400" cy="609600"/>
          </a:xfrm>
        </p:spPr>
        <p:txBody>
          <a:bodyPr/>
          <a:lstStyle/>
          <a:p>
            <a:r>
              <a:rPr kumimoji="1" lang="en-US" altLang="ja-JP" dirty="0"/>
              <a:t>--</a:t>
            </a:r>
            <a:r>
              <a:rPr kumimoji="1" lang="en-US" altLang="ja-JP" dirty="0" err="1"/>
              <a:t>clearsign</a:t>
            </a:r>
            <a:r>
              <a:rPr kumimoji="1" lang="en-US" altLang="ja-JP" dirty="0"/>
              <a:t> </a:t>
            </a:r>
            <a:r>
              <a:rPr kumimoji="1" lang="ja-JP" altLang="en-US"/>
              <a:t>で署名の付加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7BAB9EE-78BA-454D-905A-FC72667044BA}"/>
              </a:ext>
            </a:extLst>
          </p:cNvPr>
          <p:cNvGrpSpPr/>
          <p:nvPr/>
        </p:nvGrpSpPr>
        <p:grpSpPr>
          <a:xfrm>
            <a:off x="476250" y="1584779"/>
            <a:ext cx="8210550" cy="5143500"/>
            <a:chOff x="476250" y="1584779"/>
            <a:chExt cx="8210550" cy="5143500"/>
          </a:xfrm>
        </p:grpSpPr>
        <p:pic>
          <p:nvPicPr>
            <p:cNvPr id="5" name="図 4" descr="テキスト, 手紙&#10;&#10;自動的に生成された説明">
              <a:extLst>
                <a:ext uri="{FF2B5EF4-FFF2-40B4-BE49-F238E27FC236}">
                  <a16:creationId xmlns:a16="http://schemas.microsoft.com/office/drawing/2014/main" id="{CEED3426-05F7-934B-AC53-DDF619AC6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250" y="1584779"/>
              <a:ext cx="8191500" cy="5143500"/>
            </a:xfrm>
            <a:prstGeom prst="rect">
              <a:avLst/>
            </a:prstGeom>
            <a:ln w="38100">
              <a:solidFill>
                <a:srgbClr val="002060"/>
              </a:solidFill>
            </a:ln>
            <a:effectLst/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00FE6F25-F548-E742-A761-5AF38443A029}"/>
                </a:ext>
              </a:extLst>
            </p:cNvPr>
            <p:cNvCxnSpPr/>
            <p:nvPr/>
          </p:nvCxnSpPr>
          <p:spPr bwMode="auto">
            <a:xfrm>
              <a:off x="762000" y="1828800"/>
              <a:ext cx="16002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7B88598E-1E77-9545-894A-AA7C6EE301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0" y="2209800"/>
              <a:ext cx="28956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78686FF0-F655-B14C-914E-F891933C1D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0" y="2819400"/>
              <a:ext cx="20574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41DD4EA1-22A2-0344-B06F-000450D9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0" y="2438400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2910B4F-A89C-5344-9749-D48F155D90D7}"/>
                </a:ext>
              </a:extLst>
            </p:cNvPr>
            <p:cNvSpPr txBox="1"/>
            <p:nvPr/>
          </p:nvSpPr>
          <p:spPr>
            <a:xfrm>
              <a:off x="5889239" y="1828800"/>
              <a:ext cx="2797561" cy="461665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0">
                  <a:solidFill>
                    <a:srgbClr val="002060"/>
                  </a:solidFill>
                </a:rPr>
                <a:t>パスフレーズの確認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6076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署名</a:t>
            </a:r>
            <a:r>
              <a:rPr kumimoji="1" lang="en-US" altLang="ja-JP" dirty="0"/>
              <a:t>(1) – </a:t>
            </a:r>
            <a:r>
              <a:rPr kumimoji="1" lang="ja-JP" altLang="en-US"/>
              <a:t>署名の付加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01568DAA-C7D9-CC43-9D75-7DC083DC7416}"/>
              </a:ext>
            </a:extLst>
          </p:cNvPr>
          <p:cNvSpPr txBox="1">
            <a:spLocks/>
          </p:cNvSpPr>
          <p:nvPr/>
        </p:nvSpPr>
        <p:spPr bwMode="auto">
          <a:xfrm>
            <a:off x="762000" y="1482499"/>
            <a:ext cx="716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21462F"/>
              </a:buClr>
              <a:buSzPct val="75000"/>
              <a:buFont typeface="Wingdings" charset="0"/>
              <a:buChar char=""/>
              <a:defRPr sz="2800" b="1">
                <a:solidFill>
                  <a:srgbClr val="256C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5A998E"/>
              </a:buClr>
              <a:buFont typeface="Wingdings" charset="0"/>
              <a:buChar char="w"/>
              <a:defRPr kumimoji="1" sz="2600">
                <a:solidFill>
                  <a:srgbClr val="4C4C4C"/>
                </a:solidFill>
                <a:latin typeface="+mn-ea"/>
                <a:ea typeface="+mn-ea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6B988E"/>
              </a:buClr>
              <a:buChar char="•"/>
              <a:defRPr kumimoji="1" sz="2400">
                <a:solidFill>
                  <a:srgbClr val="4C4C4C"/>
                </a:solidFill>
                <a:latin typeface="+mn-ea"/>
                <a:ea typeface="+mn-ea"/>
              </a:defRPr>
            </a:lvl3pPr>
            <a:lvl4pPr marL="16002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har char="–"/>
              <a:defRPr kumimoji="1" sz="2000">
                <a:solidFill>
                  <a:srgbClr val="4C4C4C"/>
                </a:solidFill>
                <a:latin typeface="+mn-ea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kumimoji="1" sz="1600">
                <a:solidFill>
                  <a:srgbClr val="6B988E"/>
                </a:solidFill>
                <a:latin typeface="+mn-ea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9pPr>
          </a:lstStyle>
          <a:p>
            <a:pPr marL="457200" lvl="1" indent="0">
              <a:spcBef>
                <a:spcPts val="1800"/>
              </a:spcBef>
              <a:buFont typeface="Wingdings" charset="0"/>
              <a:buNone/>
            </a:pPr>
            <a:r>
              <a:rPr lang="ja-JP" altLang="en-US" b="0" kern="0"/>
              <a:t>署名</a:t>
            </a:r>
            <a:r>
              <a:rPr lang="en-US" altLang="ja-JP" b="0" kern="0" dirty="0"/>
              <a:t>(</a:t>
            </a:r>
            <a:r>
              <a:rPr lang="ja-JP" altLang="en-US" b="0" kern="0"/>
              <a:t>秘密鍵の利用</a:t>
            </a:r>
            <a:r>
              <a:rPr lang="en-US" altLang="ja-JP" b="0" kern="0" dirty="0"/>
              <a:t>)</a:t>
            </a:r>
            <a:r>
              <a:rPr lang="ja-JP" altLang="en-US" b="0" kern="0"/>
              <a:t>時にパスフレーズの確認直前に確認した場合は省略されることもある</a:t>
            </a:r>
            <a:endParaRPr lang="en-US" altLang="ja-JP" b="0" kern="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A73B96B-D7FF-CD47-BFB1-4178FA12B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16860"/>
            <a:ext cx="4596130" cy="1297940"/>
          </a:xfrm>
          <a:prstGeom prst="rect">
            <a:avLst/>
          </a:prstGeom>
        </p:spPr>
      </p:pic>
      <p:pic>
        <p:nvPicPr>
          <p:cNvPr id="14" name="図 1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9055184-687E-B842-8AEB-D021825A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86" y="4474029"/>
            <a:ext cx="3806825" cy="1788160"/>
          </a:xfrm>
          <a:prstGeom prst="rect">
            <a:avLst/>
          </a:prstGeom>
        </p:spPr>
      </p:pic>
      <p:pic>
        <p:nvPicPr>
          <p:cNvPr id="17" name="図 1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2A32002-022F-3E4F-B4C7-4F6CE368D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469765"/>
            <a:ext cx="3886200" cy="181610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49DF894-A06A-C945-86E0-8DB48CB7F4B2}"/>
              </a:ext>
            </a:extLst>
          </p:cNvPr>
          <p:cNvSpPr txBox="1"/>
          <p:nvPr/>
        </p:nvSpPr>
        <p:spPr>
          <a:xfrm>
            <a:off x="5481513" y="3036816"/>
            <a:ext cx="3052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0">
                <a:solidFill>
                  <a:srgbClr val="000000"/>
                </a:solidFill>
              </a:rPr>
              <a:t>左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   ECCS(</a:t>
            </a:r>
            <a:r>
              <a:rPr kumimoji="1" lang="en-US" altLang="ja-JP" sz="2000" b="0" dirty="0" err="1">
                <a:solidFill>
                  <a:srgbClr val="000000"/>
                </a:solidFill>
              </a:rPr>
              <a:t>SSH,iMac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)</a:t>
            </a:r>
          </a:p>
          <a:p>
            <a:r>
              <a:rPr kumimoji="1" lang="ja-JP" altLang="en-US" sz="2000" b="0">
                <a:solidFill>
                  <a:srgbClr val="000000"/>
                </a:solidFill>
              </a:rPr>
              <a:t>左下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</a:t>
            </a:r>
            <a:r>
              <a:rPr kumimoji="1" lang="ja-JP" altLang="en-US" sz="2000" b="0">
                <a:solidFill>
                  <a:srgbClr val="000000"/>
                </a:solidFill>
              </a:rPr>
              <a:t>自分の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Mac</a:t>
            </a:r>
          </a:p>
          <a:p>
            <a:r>
              <a:rPr kumimoji="1" lang="ja-JP" altLang="en-US" sz="2000" b="0">
                <a:solidFill>
                  <a:srgbClr val="000000"/>
                </a:solidFill>
              </a:rPr>
              <a:t>右下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</a:t>
            </a:r>
            <a:r>
              <a:rPr kumimoji="1" lang="ja-JP" altLang="en-US" sz="2000" b="0">
                <a:solidFill>
                  <a:srgbClr val="000000"/>
                </a:solidFill>
              </a:rPr>
              <a:t>自分の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Windows</a:t>
            </a:r>
            <a:endParaRPr kumimoji="1" lang="ja-JP" altLang="en-US" sz="20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33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署名</a:t>
            </a:r>
            <a:r>
              <a:rPr kumimoji="1" lang="en-US" altLang="ja-JP" dirty="0"/>
              <a:t>(1) – </a:t>
            </a:r>
            <a:r>
              <a:rPr kumimoji="1" lang="ja-JP" altLang="en-US"/>
              <a:t>署名の検証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199"/>
            <a:ext cx="8153400" cy="4724397"/>
          </a:xfrm>
        </p:spPr>
        <p:txBody>
          <a:bodyPr/>
          <a:lstStyle/>
          <a:p>
            <a:r>
              <a:rPr kumimoji="1" lang="en-US" altLang="ja-JP" dirty="0"/>
              <a:t>--verify </a:t>
            </a:r>
            <a:r>
              <a:rPr kumimoji="1" lang="ja-JP" altLang="en-US"/>
              <a:t>で署名の検証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/>
              <a:t>１人で暗号化と復号，署名と検証をしても虚しい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/>
              <a:t>他人が暗号化・署名したものの復号・検証を試みる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7003363-23A4-AD49-8446-4E11434CAE1D}"/>
              </a:ext>
            </a:extLst>
          </p:cNvPr>
          <p:cNvGrpSpPr/>
          <p:nvPr/>
        </p:nvGrpSpPr>
        <p:grpSpPr>
          <a:xfrm>
            <a:off x="419100" y="2159000"/>
            <a:ext cx="8267700" cy="1270000"/>
            <a:chOff x="438150" y="3733800"/>
            <a:chExt cx="8267700" cy="1270000"/>
          </a:xfrm>
        </p:grpSpPr>
        <p:pic>
          <p:nvPicPr>
            <p:cNvPr id="6" name="図 5" descr="テキスト&#10;&#10;自動的に生成された説明">
              <a:extLst>
                <a:ext uri="{FF2B5EF4-FFF2-40B4-BE49-F238E27FC236}">
                  <a16:creationId xmlns:a16="http://schemas.microsoft.com/office/drawing/2014/main" id="{31C62831-BEE5-B043-903B-38068BF21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150" y="3733800"/>
              <a:ext cx="8267700" cy="1270000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7B88598E-1E77-9545-894A-AA7C6EE301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800" y="3962400"/>
              <a:ext cx="30480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89B1A382-1589-6F4C-9FC7-E68DA5CB9DE9}"/>
                </a:ext>
              </a:extLst>
            </p:cNvPr>
            <p:cNvSpPr/>
            <p:nvPr/>
          </p:nvSpPr>
          <p:spPr bwMode="auto">
            <a:xfrm>
              <a:off x="990600" y="4368801"/>
              <a:ext cx="7715250" cy="2032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095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暗号</a:t>
            </a:r>
            <a:r>
              <a:rPr kumimoji="1" lang="en-US" altLang="ja-JP" dirty="0"/>
              <a:t>(2) – </a:t>
            </a:r>
            <a:r>
              <a:rPr kumimoji="1" lang="ja-JP" altLang="en-US"/>
              <a:t>復号</a:t>
            </a:r>
            <a:r>
              <a:rPr kumimoji="1" lang="en-US" altLang="ja-JP" dirty="0"/>
              <a:t>(</a:t>
            </a:r>
            <a:r>
              <a:rPr kumimoji="1" lang="ja-JP" altLang="en-US"/>
              <a:t>事前に暗号化</a:t>
            </a:r>
            <a:r>
              <a:rPr kumimoji="1" lang="en-US" altLang="ja-JP" dirty="0"/>
              <a:t>,</a:t>
            </a:r>
            <a:r>
              <a:rPr kumimoji="1" lang="ja-JP" altLang="en-US"/>
              <a:t>秘密鍵なし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609600"/>
          </a:xfrm>
        </p:spPr>
        <p:txBody>
          <a:bodyPr/>
          <a:lstStyle/>
          <a:p>
            <a:r>
              <a:rPr kumimoji="1" lang="en-US" altLang="ja-JP" dirty="0"/>
              <a:t>enshu@joho.org</a:t>
            </a:r>
            <a:r>
              <a:rPr kumimoji="1" lang="ja-JP" altLang="en-US"/>
              <a:t>向けの暗号文の復号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DE71AB87-6A0B-6F40-8AB8-03B85425DBCC}"/>
              </a:ext>
            </a:extLst>
          </p:cNvPr>
          <p:cNvSpPr txBox="1">
            <a:spLocks/>
          </p:cNvSpPr>
          <p:nvPr/>
        </p:nvSpPr>
        <p:spPr bwMode="auto">
          <a:xfrm>
            <a:off x="533400" y="6324600"/>
            <a:ext cx="716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21462F"/>
              </a:buClr>
              <a:buSzPct val="75000"/>
              <a:buFont typeface="Wingdings" charset="0"/>
              <a:buChar char=""/>
              <a:defRPr sz="2800" b="1">
                <a:solidFill>
                  <a:srgbClr val="256C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5A998E"/>
              </a:buClr>
              <a:buFont typeface="Wingdings" charset="0"/>
              <a:buChar char="w"/>
              <a:defRPr kumimoji="1" sz="2600">
                <a:solidFill>
                  <a:srgbClr val="4C4C4C"/>
                </a:solidFill>
                <a:latin typeface="+mn-ea"/>
                <a:ea typeface="+mn-ea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6B988E"/>
              </a:buClr>
              <a:buChar char="•"/>
              <a:defRPr kumimoji="1" sz="2400">
                <a:solidFill>
                  <a:srgbClr val="4C4C4C"/>
                </a:solidFill>
                <a:latin typeface="+mn-ea"/>
                <a:ea typeface="+mn-ea"/>
              </a:defRPr>
            </a:lvl3pPr>
            <a:lvl4pPr marL="16002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har char="–"/>
              <a:defRPr kumimoji="1" sz="2000">
                <a:solidFill>
                  <a:srgbClr val="4C4C4C"/>
                </a:solidFill>
                <a:latin typeface="+mn-ea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kumimoji="1" sz="1600">
                <a:solidFill>
                  <a:srgbClr val="6B988E"/>
                </a:solidFill>
                <a:latin typeface="+mn-ea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9pPr>
          </a:lstStyle>
          <a:p>
            <a:pPr marL="457200" lvl="1" indent="0">
              <a:spcBef>
                <a:spcPts val="1800"/>
              </a:spcBef>
              <a:buFont typeface="Wingdings" charset="0"/>
              <a:buNone/>
            </a:pPr>
            <a:r>
              <a:rPr lang="ja-JP" altLang="en-US" b="0" kern="0"/>
              <a:t>もちろん無理！</a:t>
            </a:r>
            <a:endParaRPr lang="en-US" altLang="ja-JP" b="0" kern="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A147193-B5D6-194E-868E-5DE9F435AC53}"/>
              </a:ext>
            </a:extLst>
          </p:cNvPr>
          <p:cNvGrpSpPr/>
          <p:nvPr/>
        </p:nvGrpSpPr>
        <p:grpSpPr>
          <a:xfrm>
            <a:off x="495300" y="1676400"/>
            <a:ext cx="8191500" cy="4559300"/>
            <a:chOff x="495300" y="1676400"/>
            <a:chExt cx="8191500" cy="4559300"/>
          </a:xfrm>
        </p:grpSpPr>
        <p:pic>
          <p:nvPicPr>
            <p:cNvPr id="5" name="図 4" descr="テキスト, 手紙&#10;&#10;自動的に生成された説明">
              <a:extLst>
                <a:ext uri="{FF2B5EF4-FFF2-40B4-BE49-F238E27FC236}">
                  <a16:creationId xmlns:a16="http://schemas.microsoft.com/office/drawing/2014/main" id="{D50D737E-BB53-664E-A175-035E2EE00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300" y="1676400"/>
              <a:ext cx="8191500" cy="4559300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EBF26C07-0867-184C-9BEB-08DB0D81F45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0" y="1905000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56C7F0C-DF9A-EF45-888E-EE7CEA3078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6600" y="2329542"/>
              <a:ext cx="19050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2F47CE09-FC67-EF4D-B5C2-73E7935BF1F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800" y="5573486"/>
              <a:ext cx="2307771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306D2E71-29DC-8E47-B253-B61AC51A4E93}"/>
                </a:ext>
              </a:extLst>
            </p:cNvPr>
            <p:cNvSpPr/>
            <p:nvPr/>
          </p:nvSpPr>
          <p:spPr bwMode="auto">
            <a:xfrm>
              <a:off x="1046843" y="5787572"/>
              <a:ext cx="3486150" cy="21771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5334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6" y="240307"/>
            <a:ext cx="8839200" cy="563563"/>
          </a:xfrm>
        </p:spPr>
        <p:txBody>
          <a:bodyPr/>
          <a:lstStyle/>
          <a:p>
            <a:r>
              <a:rPr kumimoji="1" lang="ja-JP" altLang="en-US"/>
              <a:t>暗号</a:t>
            </a:r>
            <a:r>
              <a:rPr kumimoji="1" lang="en-US" altLang="ja-JP" dirty="0"/>
              <a:t>(2) – </a:t>
            </a:r>
            <a:r>
              <a:rPr kumimoji="1" lang="ja-JP" altLang="en-US"/>
              <a:t>秘密鍵の入手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67908"/>
            <a:ext cx="8153400" cy="563563"/>
          </a:xfrm>
        </p:spPr>
        <p:txBody>
          <a:bodyPr/>
          <a:lstStyle/>
          <a:p>
            <a:r>
              <a:rPr kumimoji="1" lang="en-US" altLang="ja-JP" dirty="0" err="1"/>
              <a:t>enshu@joho.org</a:t>
            </a:r>
            <a:r>
              <a:rPr kumimoji="1" lang="ja-JP" altLang="en-US"/>
              <a:t>の秘密鍵を手に入れる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8500110A-23D1-D240-B0BD-D78B6DCB5D7C}"/>
              </a:ext>
            </a:extLst>
          </p:cNvPr>
          <p:cNvGrpSpPr/>
          <p:nvPr/>
        </p:nvGrpSpPr>
        <p:grpSpPr>
          <a:xfrm>
            <a:off x="431800" y="1431471"/>
            <a:ext cx="8331200" cy="2295126"/>
            <a:chOff x="431800" y="1431471"/>
            <a:chExt cx="8331200" cy="2295126"/>
          </a:xfrm>
        </p:grpSpPr>
        <p:pic>
          <p:nvPicPr>
            <p:cNvPr id="6" name="図 5" descr="テキスト, 手紙&#10;&#10;自動的に生成された説明">
              <a:extLst>
                <a:ext uri="{FF2B5EF4-FFF2-40B4-BE49-F238E27FC236}">
                  <a16:creationId xmlns:a16="http://schemas.microsoft.com/office/drawing/2014/main" id="{39B28C59-F9C4-554E-8A6A-08938B925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800" y="1431471"/>
              <a:ext cx="8331200" cy="2273300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F49B248D-36B0-9344-825C-CBC4249FF3D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3057" y="2229757"/>
              <a:ext cx="2590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1B466DB6-913A-CD46-B7BB-FE321661DF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1200" y="1631042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7D67866-4DAC-8445-839B-53403BE12EDA}"/>
                </a:ext>
              </a:extLst>
            </p:cNvPr>
            <p:cNvSpPr txBox="1"/>
            <p:nvPr/>
          </p:nvSpPr>
          <p:spPr>
            <a:xfrm>
              <a:off x="5736018" y="2895600"/>
              <a:ext cx="3026982" cy="830997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 err="1">
                  <a:solidFill>
                    <a:srgbClr val="002060"/>
                  </a:solidFill>
                </a:rPr>
                <a:t>enshu@joho.org</a:t>
              </a:r>
              <a:r>
                <a:rPr kumimoji="1" lang="ja-JP" altLang="en-US" sz="2400" b="0">
                  <a:solidFill>
                    <a:srgbClr val="002060"/>
                  </a:solidFill>
                </a:rPr>
                <a:t>の</a:t>
              </a:r>
              <a:endParaRPr kumimoji="1" lang="en-US" altLang="ja-JP" sz="2400" b="0" dirty="0">
                <a:solidFill>
                  <a:srgbClr val="002060"/>
                </a:solidFill>
              </a:endParaRPr>
            </a:p>
            <a:p>
              <a:r>
                <a:rPr kumimoji="1" lang="ja-JP" altLang="en-US" sz="2400" b="0">
                  <a:solidFill>
                    <a:srgbClr val="002060"/>
                  </a:solidFill>
                </a:rPr>
                <a:t>パスフレーズの入力</a:t>
              </a: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7CDD95CB-CBCD-994D-BFAC-01F0AA7B5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746118"/>
            <a:ext cx="4445000" cy="1289050"/>
          </a:xfrm>
          <a:prstGeom prst="rect">
            <a:avLst/>
          </a:prstGeom>
        </p:spPr>
      </p:pic>
      <p:pic>
        <p:nvPicPr>
          <p:cNvPr id="24" name="図 2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42E31F5-F816-7B45-A4F4-E46BB3F16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066211"/>
            <a:ext cx="3806825" cy="1788160"/>
          </a:xfrm>
          <a:prstGeom prst="rect">
            <a:avLst/>
          </a:prstGeom>
        </p:spPr>
      </p:pic>
      <p:pic>
        <p:nvPicPr>
          <p:cNvPr id="26" name="図 2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A1EF2E9D-EF8E-5547-8617-4CEDB6120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5034643"/>
            <a:ext cx="3771900" cy="1816100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DEFD154-6676-6445-B2ED-2FCA52C35ADD}"/>
              </a:ext>
            </a:extLst>
          </p:cNvPr>
          <p:cNvSpPr txBox="1"/>
          <p:nvPr/>
        </p:nvSpPr>
        <p:spPr>
          <a:xfrm>
            <a:off x="5253542" y="3890904"/>
            <a:ext cx="3052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0">
                <a:solidFill>
                  <a:srgbClr val="000000"/>
                </a:solidFill>
              </a:rPr>
              <a:t>左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   ECCS(</a:t>
            </a:r>
            <a:r>
              <a:rPr kumimoji="1" lang="en-US" altLang="ja-JP" sz="2000" b="0" dirty="0" err="1">
                <a:solidFill>
                  <a:srgbClr val="000000"/>
                </a:solidFill>
              </a:rPr>
              <a:t>SSH,iMac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)</a:t>
            </a:r>
          </a:p>
          <a:p>
            <a:r>
              <a:rPr kumimoji="1" lang="ja-JP" altLang="en-US" sz="2000" b="0">
                <a:solidFill>
                  <a:srgbClr val="000000"/>
                </a:solidFill>
              </a:rPr>
              <a:t>左下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</a:t>
            </a:r>
            <a:r>
              <a:rPr kumimoji="1" lang="ja-JP" altLang="en-US" sz="2000" b="0">
                <a:solidFill>
                  <a:srgbClr val="000000"/>
                </a:solidFill>
              </a:rPr>
              <a:t>自分の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Mac</a:t>
            </a:r>
          </a:p>
          <a:p>
            <a:r>
              <a:rPr kumimoji="1" lang="ja-JP" altLang="en-US" sz="2000" b="0">
                <a:solidFill>
                  <a:srgbClr val="000000"/>
                </a:solidFill>
              </a:rPr>
              <a:t>右下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</a:t>
            </a:r>
            <a:r>
              <a:rPr kumimoji="1" lang="ja-JP" altLang="en-US" sz="2000" b="0">
                <a:solidFill>
                  <a:srgbClr val="000000"/>
                </a:solidFill>
              </a:rPr>
              <a:t>自分の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Windows</a:t>
            </a:r>
            <a:endParaRPr kumimoji="1" lang="ja-JP" altLang="en-US" sz="20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98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暗号</a:t>
            </a:r>
            <a:r>
              <a:rPr kumimoji="1" lang="en-US" altLang="ja-JP" dirty="0"/>
              <a:t>(2) – </a:t>
            </a:r>
            <a:r>
              <a:rPr kumimoji="1" lang="ja-JP" altLang="en-US"/>
              <a:t>読み込んだ鍵の確認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2000"/>
            <a:ext cx="8153400" cy="563563"/>
          </a:xfrm>
        </p:spPr>
        <p:txBody>
          <a:bodyPr/>
          <a:lstStyle/>
          <a:p>
            <a:r>
              <a:rPr kumimoji="1" lang="ja-JP" altLang="en-US"/>
              <a:t>鍵束の確認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51D023D-E472-634A-A009-A8264FD441F2}"/>
              </a:ext>
            </a:extLst>
          </p:cNvPr>
          <p:cNvGrpSpPr/>
          <p:nvPr/>
        </p:nvGrpSpPr>
        <p:grpSpPr>
          <a:xfrm>
            <a:off x="495300" y="1295400"/>
            <a:ext cx="8191500" cy="5549900"/>
            <a:chOff x="495300" y="1295400"/>
            <a:chExt cx="8191500" cy="5549900"/>
          </a:xfrm>
        </p:grpSpPr>
        <p:pic>
          <p:nvPicPr>
            <p:cNvPr id="5" name="図 4" descr="テキスト&#10;&#10;自動的に生成された説明">
              <a:extLst>
                <a:ext uri="{FF2B5EF4-FFF2-40B4-BE49-F238E27FC236}">
                  <a16:creationId xmlns:a16="http://schemas.microsoft.com/office/drawing/2014/main" id="{285C1C9D-140B-5346-B3CE-D8BC97882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300" y="1295400"/>
              <a:ext cx="8191500" cy="5549900"/>
            </a:xfrm>
            <a:prstGeom prst="rect">
              <a:avLst/>
            </a:prstGeom>
            <a:ln w="38100">
              <a:solidFill>
                <a:srgbClr val="002060"/>
              </a:solidFill>
            </a:ln>
            <a:effectLst/>
          </p:spPr>
        </p:pic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D56742C3-FFF3-604B-BBF0-3D48EBE7D1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9257" y="1484086"/>
              <a:ext cx="1821543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B2572DD9-6F9A-1A4A-982D-0BEB10713D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6515" y="4151086"/>
              <a:ext cx="2500085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DA632BAA-2EB7-0D4E-9AAC-CAC59E048144}"/>
                </a:ext>
              </a:extLst>
            </p:cNvPr>
            <p:cNvSpPr/>
            <p:nvPr/>
          </p:nvSpPr>
          <p:spPr bwMode="auto">
            <a:xfrm>
              <a:off x="533400" y="2933703"/>
              <a:ext cx="381000" cy="22859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DDF24DDD-7278-1143-832F-28ADE6B80FCC}"/>
                </a:ext>
              </a:extLst>
            </p:cNvPr>
            <p:cNvSpPr/>
            <p:nvPr/>
          </p:nvSpPr>
          <p:spPr bwMode="auto">
            <a:xfrm>
              <a:off x="3124200" y="3314703"/>
              <a:ext cx="3218543" cy="22678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205BB594-ABDB-9E4B-98FD-DE4668DCFA2D}"/>
                </a:ext>
              </a:extLst>
            </p:cNvPr>
            <p:cNvSpPr/>
            <p:nvPr/>
          </p:nvSpPr>
          <p:spPr bwMode="auto">
            <a:xfrm>
              <a:off x="533400" y="5552397"/>
              <a:ext cx="381000" cy="22859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18C9BBED-78FC-CA49-8F98-EA37A35B6563}"/>
                </a:ext>
              </a:extLst>
            </p:cNvPr>
            <p:cNvSpPr/>
            <p:nvPr/>
          </p:nvSpPr>
          <p:spPr bwMode="auto">
            <a:xfrm>
              <a:off x="3124200" y="5933397"/>
              <a:ext cx="3218543" cy="22678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092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暗号</a:t>
            </a:r>
            <a:r>
              <a:rPr kumimoji="1" lang="en-US" altLang="ja-JP" dirty="0"/>
              <a:t>(2) – </a:t>
            </a:r>
            <a:r>
              <a:rPr kumimoji="1" lang="ja-JP" altLang="en-US"/>
              <a:t>復号</a:t>
            </a:r>
            <a:r>
              <a:rPr kumimoji="1" lang="en-US" altLang="ja-JP" dirty="0"/>
              <a:t>(</a:t>
            </a:r>
            <a:r>
              <a:rPr kumimoji="1" lang="ja-JP" altLang="en-US"/>
              <a:t>秘密鍵有り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67731"/>
            <a:ext cx="8153400" cy="609600"/>
          </a:xfrm>
        </p:spPr>
        <p:txBody>
          <a:bodyPr/>
          <a:lstStyle/>
          <a:p>
            <a:r>
              <a:rPr kumimoji="1" lang="en-US" altLang="ja-JP" dirty="0"/>
              <a:t>-d </a:t>
            </a:r>
            <a:r>
              <a:rPr kumimoji="1" lang="ja-JP" altLang="en-US"/>
              <a:t>で復号できる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8A125AD-EAD5-9C46-8330-4B55D8A7E732}"/>
              </a:ext>
            </a:extLst>
          </p:cNvPr>
          <p:cNvGrpSpPr/>
          <p:nvPr/>
        </p:nvGrpSpPr>
        <p:grpSpPr>
          <a:xfrm>
            <a:off x="533400" y="1501131"/>
            <a:ext cx="8284782" cy="1158666"/>
            <a:chOff x="533400" y="1706413"/>
            <a:chExt cx="8284782" cy="1158666"/>
          </a:xfrm>
        </p:grpSpPr>
        <p:pic>
          <p:nvPicPr>
            <p:cNvPr id="5" name="図 4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802ABB16-92E2-E448-A2D0-F6252639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706413"/>
              <a:ext cx="8191500" cy="1079500"/>
            </a:xfrm>
            <a:prstGeom prst="rect">
              <a:avLst/>
            </a:prstGeom>
            <a:ln w="38100">
              <a:solidFill>
                <a:srgbClr val="002060"/>
              </a:solidFill>
            </a:ln>
            <a:effectLst/>
          </p:spPr>
        </p:pic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0593B4A2-F193-3749-9855-CAFC074BA4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6244" y="1919637"/>
              <a:ext cx="2307956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F32DA1BA-70F4-0B45-B0E1-C94695931493}"/>
                </a:ext>
              </a:extLst>
            </p:cNvPr>
            <p:cNvSpPr/>
            <p:nvPr/>
          </p:nvSpPr>
          <p:spPr bwMode="auto">
            <a:xfrm>
              <a:off x="533400" y="2333475"/>
              <a:ext cx="2590800" cy="25732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45C8E1A-8550-A648-933B-5792DF181301}"/>
                </a:ext>
              </a:extLst>
            </p:cNvPr>
            <p:cNvSpPr txBox="1"/>
            <p:nvPr/>
          </p:nvSpPr>
          <p:spPr>
            <a:xfrm>
              <a:off x="5791200" y="2034082"/>
              <a:ext cx="3026982" cy="830997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 err="1">
                  <a:solidFill>
                    <a:srgbClr val="002060"/>
                  </a:solidFill>
                </a:rPr>
                <a:t>enshu@joho.org</a:t>
              </a:r>
              <a:r>
                <a:rPr kumimoji="1" lang="ja-JP" altLang="en-US" sz="2400" b="0">
                  <a:solidFill>
                    <a:srgbClr val="002060"/>
                  </a:solidFill>
                </a:rPr>
                <a:t>の</a:t>
              </a:r>
              <a:endParaRPr kumimoji="1" lang="en-US" altLang="ja-JP" sz="2400" b="0" dirty="0">
                <a:solidFill>
                  <a:srgbClr val="002060"/>
                </a:solidFill>
              </a:endParaRPr>
            </a:p>
            <a:p>
              <a:r>
                <a:rPr kumimoji="1" lang="ja-JP" altLang="en-US" sz="2400" b="0">
                  <a:solidFill>
                    <a:srgbClr val="002060"/>
                  </a:solidFill>
                </a:rPr>
                <a:t>パスフレーズの確認</a:t>
              </a: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68D3874D-BAA7-F74F-92D8-AF2B0481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587750"/>
            <a:ext cx="4596130" cy="1289050"/>
          </a:xfrm>
          <a:prstGeom prst="rect">
            <a:avLst/>
          </a:prstGeom>
        </p:spPr>
      </p:pic>
      <p:pic>
        <p:nvPicPr>
          <p:cNvPr id="29" name="図 28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913F0383-D54A-544F-A0C2-4F7D9450B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993640"/>
            <a:ext cx="3806825" cy="1788160"/>
          </a:xfrm>
          <a:prstGeom prst="rect">
            <a:avLst/>
          </a:prstGeom>
        </p:spPr>
      </p:pic>
      <p:pic>
        <p:nvPicPr>
          <p:cNvPr id="31" name="図 30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5E6AFD4-3688-0A4A-B00F-D6E274EA2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497" y="4965700"/>
            <a:ext cx="3886200" cy="1816100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00DECBF-5B4B-D540-881D-8A8D6C0B8AE4}"/>
              </a:ext>
            </a:extLst>
          </p:cNvPr>
          <p:cNvSpPr txBox="1"/>
          <p:nvPr/>
        </p:nvSpPr>
        <p:spPr>
          <a:xfrm>
            <a:off x="5405313" y="3861137"/>
            <a:ext cx="3052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0">
                <a:solidFill>
                  <a:srgbClr val="000000"/>
                </a:solidFill>
              </a:rPr>
              <a:t>左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   ECCS(</a:t>
            </a:r>
            <a:r>
              <a:rPr kumimoji="1" lang="en-US" altLang="ja-JP" sz="2000" b="0" dirty="0" err="1">
                <a:solidFill>
                  <a:srgbClr val="000000"/>
                </a:solidFill>
              </a:rPr>
              <a:t>SSH,iMac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)</a:t>
            </a:r>
          </a:p>
          <a:p>
            <a:r>
              <a:rPr kumimoji="1" lang="ja-JP" altLang="en-US" sz="2000" b="0">
                <a:solidFill>
                  <a:srgbClr val="000000"/>
                </a:solidFill>
              </a:rPr>
              <a:t>左下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</a:t>
            </a:r>
            <a:r>
              <a:rPr kumimoji="1" lang="ja-JP" altLang="en-US" sz="2000" b="0">
                <a:solidFill>
                  <a:srgbClr val="000000"/>
                </a:solidFill>
              </a:rPr>
              <a:t>自分の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Mac</a:t>
            </a:r>
          </a:p>
          <a:p>
            <a:r>
              <a:rPr kumimoji="1" lang="ja-JP" altLang="en-US" sz="2000" b="0">
                <a:solidFill>
                  <a:srgbClr val="000000"/>
                </a:solidFill>
              </a:rPr>
              <a:t>右下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</a:t>
            </a:r>
            <a:r>
              <a:rPr kumimoji="1" lang="ja-JP" altLang="en-US" sz="2000" b="0">
                <a:solidFill>
                  <a:srgbClr val="000000"/>
                </a:solidFill>
              </a:rPr>
              <a:t>自分の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Windows</a:t>
            </a:r>
            <a:endParaRPr kumimoji="1" lang="ja-JP" altLang="en-US" sz="2000" b="0">
              <a:solidFill>
                <a:srgbClr val="000000"/>
              </a:solidFill>
            </a:endParaRPr>
          </a:p>
        </p:txBody>
      </p:sp>
      <p:sp>
        <p:nvSpPr>
          <p:cNvPr id="33" name="コンテンツ プレースホルダー 2">
            <a:extLst>
              <a:ext uri="{FF2B5EF4-FFF2-40B4-BE49-F238E27FC236}">
                <a16:creationId xmlns:a16="http://schemas.microsoft.com/office/drawing/2014/main" id="{5910F437-49D6-E841-946D-EA7355C83D47}"/>
              </a:ext>
            </a:extLst>
          </p:cNvPr>
          <p:cNvSpPr txBox="1">
            <a:spLocks/>
          </p:cNvSpPr>
          <p:nvPr/>
        </p:nvSpPr>
        <p:spPr bwMode="auto">
          <a:xfrm>
            <a:off x="551481" y="2667000"/>
            <a:ext cx="7162800" cy="8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21462F"/>
              </a:buClr>
              <a:buSzPct val="75000"/>
              <a:buFont typeface="Wingdings" charset="0"/>
              <a:buChar char=""/>
              <a:defRPr sz="2800" b="1">
                <a:solidFill>
                  <a:srgbClr val="256C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5A998E"/>
              </a:buClr>
              <a:buFont typeface="Wingdings" charset="0"/>
              <a:buChar char="w"/>
              <a:defRPr kumimoji="1" sz="2600">
                <a:solidFill>
                  <a:srgbClr val="4C4C4C"/>
                </a:solidFill>
                <a:latin typeface="+mn-ea"/>
                <a:ea typeface="+mn-ea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6B988E"/>
              </a:buClr>
              <a:buChar char="•"/>
              <a:defRPr kumimoji="1" sz="2400">
                <a:solidFill>
                  <a:srgbClr val="4C4C4C"/>
                </a:solidFill>
                <a:latin typeface="+mn-ea"/>
                <a:ea typeface="+mn-ea"/>
              </a:defRPr>
            </a:lvl3pPr>
            <a:lvl4pPr marL="16002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har char="–"/>
              <a:defRPr kumimoji="1" sz="2000">
                <a:solidFill>
                  <a:srgbClr val="4C4C4C"/>
                </a:solidFill>
                <a:latin typeface="+mn-ea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kumimoji="1" sz="1600">
                <a:solidFill>
                  <a:srgbClr val="6B988E"/>
                </a:solidFill>
                <a:latin typeface="+mn-ea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9pPr>
          </a:lstStyle>
          <a:p>
            <a:pPr marL="457200" lvl="1" indent="0">
              <a:spcBef>
                <a:spcPts val="1800"/>
              </a:spcBef>
              <a:buNone/>
            </a:pPr>
            <a:r>
              <a:rPr lang="ja-JP" altLang="en-US" b="0" kern="0"/>
              <a:t>復号</a:t>
            </a:r>
            <a:r>
              <a:rPr lang="en-US" altLang="ja-JP" b="0" kern="0" dirty="0"/>
              <a:t>(</a:t>
            </a:r>
            <a:r>
              <a:rPr lang="ja-JP" altLang="en-US" b="0" kern="0"/>
              <a:t>秘密鍵の利用</a:t>
            </a:r>
            <a:r>
              <a:rPr lang="en-US" altLang="ja-JP" b="0" kern="0" dirty="0"/>
              <a:t>)</a:t>
            </a:r>
            <a:r>
              <a:rPr lang="ja-JP" altLang="en-US" b="0" kern="0"/>
              <a:t>時にパスフレーズの確認　直前に確認した場合は省略されることもある</a:t>
            </a:r>
            <a:endParaRPr lang="en-US" altLang="ja-JP" b="0" kern="0" dirty="0"/>
          </a:p>
        </p:txBody>
      </p:sp>
    </p:spTree>
    <p:extLst>
      <p:ext uri="{BB962C8B-B14F-4D97-AF65-F5344CB8AC3E}">
        <p14:creationId xmlns:p14="http://schemas.microsoft.com/office/powerpoint/2010/main" val="150839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0F115C-DA8E-094D-AB1F-2C7E2A45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基本的な考え方</a:t>
            </a:r>
            <a:r>
              <a:rPr kumimoji="1" lang="en-US" altLang="ja-JP" dirty="0"/>
              <a:t> – </a:t>
            </a:r>
            <a:r>
              <a:rPr kumimoji="1" lang="ja-JP" altLang="en-US"/>
              <a:t>前提環境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18994B-1978-DB4C-90BA-C27F5539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543800" cy="1066800"/>
          </a:xfrm>
        </p:spPr>
        <p:txBody>
          <a:bodyPr/>
          <a:lstStyle/>
          <a:p>
            <a:r>
              <a:rPr kumimoji="1" lang="ja-JP" altLang="en-US"/>
              <a:t>自分</a:t>
            </a:r>
            <a:r>
              <a:rPr kumimoji="1" lang="en-US" altLang="ja-JP" dirty="0"/>
              <a:t>(A)</a:t>
            </a:r>
            <a:r>
              <a:rPr kumimoji="1" lang="ja-JP" altLang="en-US"/>
              <a:t>の秘密鍵と全員</a:t>
            </a:r>
            <a:r>
              <a:rPr kumimoji="1" lang="en-US" altLang="ja-JP" dirty="0"/>
              <a:t>(A,B,C,...)</a:t>
            </a:r>
            <a:r>
              <a:rPr kumimoji="1" lang="ja-JP" altLang="en-US"/>
              <a:t>の公開鍵を鍵束に持っている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BD98BE-6D58-2C45-A9FB-1374DBEC0EFE}"/>
              </a:ext>
            </a:extLst>
          </p:cNvPr>
          <p:cNvGrpSpPr/>
          <p:nvPr/>
        </p:nvGrpSpPr>
        <p:grpSpPr>
          <a:xfrm>
            <a:off x="770671" y="3086465"/>
            <a:ext cx="2886929" cy="1256935"/>
            <a:chOff x="237271" y="2895600"/>
            <a:chExt cx="2886929" cy="1256935"/>
          </a:xfrm>
        </p:grpSpPr>
        <p:pic>
          <p:nvPicPr>
            <p:cNvPr id="5" name="グラフィックス 4" descr="ユーザー 単色塗りつぶし">
              <a:extLst>
                <a:ext uri="{FF2B5EF4-FFF2-40B4-BE49-F238E27FC236}">
                  <a16:creationId xmlns:a16="http://schemas.microsoft.com/office/drawing/2014/main" id="{6460EDCD-895E-3D4F-B926-2CA16F51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09800" y="2895600"/>
              <a:ext cx="914400" cy="91440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4A6F587-DE55-D744-B05B-1D4F5BA19761}"/>
                </a:ext>
              </a:extLst>
            </p:cNvPr>
            <p:cNvSpPr txBox="1"/>
            <p:nvPr/>
          </p:nvSpPr>
          <p:spPr>
            <a:xfrm>
              <a:off x="237271" y="2952206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83FACDC-566E-C349-A34F-9D98B61798D6}"/>
              </a:ext>
            </a:extLst>
          </p:cNvPr>
          <p:cNvGrpSpPr/>
          <p:nvPr/>
        </p:nvGrpSpPr>
        <p:grpSpPr>
          <a:xfrm>
            <a:off x="5345193" y="3086465"/>
            <a:ext cx="3037114" cy="1219200"/>
            <a:chOff x="5486400" y="3124200"/>
            <a:chExt cx="3037114" cy="1219200"/>
          </a:xfrm>
        </p:grpSpPr>
        <p:pic>
          <p:nvPicPr>
            <p:cNvPr id="8" name="グラフィックス 7" descr="ユーザー 枠線">
              <a:extLst>
                <a:ext uri="{FF2B5EF4-FFF2-40B4-BE49-F238E27FC236}">
                  <a16:creationId xmlns:a16="http://schemas.microsoft.com/office/drawing/2014/main" id="{A3F86E23-126D-5E43-9E82-0B6644F33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6400" y="3124200"/>
              <a:ext cx="914400" cy="9144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EED0FE7-E360-994F-9B8A-1B502E47C885}"/>
                </a:ext>
              </a:extLst>
            </p:cNvPr>
            <p:cNvSpPr txBox="1"/>
            <p:nvPr/>
          </p:nvSpPr>
          <p:spPr>
            <a:xfrm>
              <a:off x="6169985" y="3143071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7E02810-D1EA-8043-B3A2-44E384B11304}"/>
              </a:ext>
            </a:extLst>
          </p:cNvPr>
          <p:cNvGrpSpPr/>
          <p:nvPr/>
        </p:nvGrpSpPr>
        <p:grpSpPr>
          <a:xfrm>
            <a:off x="757098" y="5160480"/>
            <a:ext cx="2900502" cy="1297649"/>
            <a:chOff x="-157302" y="5105400"/>
            <a:chExt cx="2900502" cy="1297649"/>
          </a:xfrm>
        </p:grpSpPr>
        <p:pic>
          <p:nvPicPr>
            <p:cNvPr id="9" name="グラフィックス 8" descr="ユーザー 枠線">
              <a:extLst>
                <a:ext uri="{FF2B5EF4-FFF2-40B4-BE49-F238E27FC236}">
                  <a16:creationId xmlns:a16="http://schemas.microsoft.com/office/drawing/2014/main" id="{416F2521-115B-D84C-B5B4-A7F35B31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8800" y="5105400"/>
              <a:ext cx="914400" cy="914400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4085290-48B9-0742-9171-5F662511F490}"/>
                </a:ext>
              </a:extLst>
            </p:cNvPr>
            <p:cNvSpPr txBox="1"/>
            <p:nvPr/>
          </p:nvSpPr>
          <p:spPr>
            <a:xfrm>
              <a:off x="-157302" y="5202720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C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C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5179C76-A1E2-D041-B41E-400D33A4FBE8}"/>
              </a:ext>
            </a:extLst>
          </p:cNvPr>
          <p:cNvGrpSpPr/>
          <p:nvPr/>
        </p:nvGrpSpPr>
        <p:grpSpPr>
          <a:xfrm>
            <a:off x="5334000" y="5257800"/>
            <a:ext cx="3039329" cy="1219200"/>
            <a:chOff x="5029200" y="5105400"/>
            <a:chExt cx="3039329" cy="1219200"/>
          </a:xfrm>
        </p:grpSpPr>
        <p:pic>
          <p:nvPicPr>
            <p:cNvPr id="10" name="グラフィックス 9" descr="ユーザー 枠線">
              <a:extLst>
                <a:ext uri="{FF2B5EF4-FFF2-40B4-BE49-F238E27FC236}">
                  <a16:creationId xmlns:a16="http://schemas.microsoft.com/office/drawing/2014/main" id="{1737E64B-6E8C-6A4A-9B21-788D0736D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9200" y="5105400"/>
              <a:ext cx="914400" cy="914400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5DBC29C-D597-E244-9927-88EC065A1A52}"/>
                </a:ext>
              </a:extLst>
            </p:cNvPr>
            <p:cNvSpPr txBox="1"/>
            <p:nvPr/>
          </p:nvSpPr>
          <p:spPr>
            <a:xfrm>
              <a:off x="5715000" y="5124271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800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暗号</a:t>
            </a:r>
            <a:r>
              <a:rPr kumimoji="1" lang="en-US" altLang="ja-JP" dirty="0"/>
              <a:t>(2) – </a:t>
            </a:r>
            <a:r>
              <a:rPr kumimoji="1" lang="ja-JP" altLang="en-US"/>
              <a:t>秘密鍵の削除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95FAA56F-588E-9748-8F38-20E745B3CFF0}"/>
              </a:ext>
            </a:extLst>
          </p:cNvPr>
          <p:cNvSpPr txBox="1">
            <a:spLocks/>
          </p:cNvSpPr>
          <p:nvPr/>
        </p:nvSpPr>
        <p:spPr bwMode="auto">
          <a:xfrm>
            <a:off x="685800" y="1133474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21462F"/>
              </a:buClr>
              <a:buSzPct val="75000"/>
              <a:buFont typeface="Wingdings" charset="0"/>
              <a:buChar char=""/>
              <a:defRPr sz="2800" b="1">
                <a:solidFill>
                  <a:srgbClr val="256C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5A998E"/>
              </a:buClr>
              <a:buFont typeface="Wingdings" charset="0"/>
              <a:buChar char="w"/>
              <a:defRPr kumimoji="1" sz="2600">
                <a:solidFill>
                  <a:srgbClr val="4C4C4C"/>
                </a:solidFill>
                <a:latin typeface="+mn-ea"/>
                <a:ea typeface="+mn-ea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6B988E"/>
              </a:buClr>
              <a:buChar char="•"/>
              <a:defRPr kumimoji="1" sz="2400">
                <a:solidFill>
                  <a:srgbClr val="4C4C4C"/>
                </a:solidFill>
                <a:latin typeface="+mn-ea"/>
                <a:ea typeface="+mn-ea"/>
              </a:defRPr>
            </a:lvl3pPr>
            <a:lvl4pPr marL="16002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har char="–"/>
              <a:defRPr kumimoji="1" sz="2000">
                <a:solidFill>
                  <a:srgbClr val="4C4C4C"/>
                </a:solidFill>
                <a:latin typeface="+mn-ea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kumimoji="1" sz="1600">
                <a:solidFill>
                  <a:srgbClr val="6B988E"/>
                </a:solidFill>
                <a:latin typeface="+mn-ea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9pPr>
          </a:lstStyle>
          <a:p>
            <a:r>
              <a:rPr kumimoji="1" lang="ja-JP" altLang="en-US" kern="0"/>
              <a:t>秘密鍵の削除</a:t>
            </a:r>
            <a:r>
              <a:rPr kumimoji="1" lang="en-US" altLang="ja-JP" kern="0" dirty="0"/>
              <a:t> </a:t>
            </a:r>
            <a:endParaRPr kumimoji="1" lang="ja-JP" altLang="en-US" kern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1681DD9-5335-E341-A6A8-BF0DEF80B3EB}"/>
              </a:ext>
            </a:extLst>
          </p:cNvPr>
          <p:cNvGrpSpPr/>
          <p:nvPr/>
        </p:nvGrpSpPr>
        <p:grpSpPr>
          <a:xfrm>
            <a:off x="495300" y="1803400"/>
            <a:ext cx="8191500" cy="2311400"/>
            <a:chOff x="533400" y="3862238"/>
            <a:chExt cx="8191500" cy="2311400"/>
          </a:xfrm>
        </p:grpSpPr>
        <p:pic>
          <p:nvPicPr>
            <p:cNvPr id="11" name="図 10" descr="テキスト, 手紙&#10;&#10;自動的に生成された説明">
              <a:extLst>
                <a:ext uri="{FF2B5EF4-FFF2-40B4-BE49-F238E27FC236}">
                  <a16:creationId xmlns:a16="http://schemas.microsoft.com/office/drawing/2014/main" id="{8276490E-C070-0E43-BA95-1215DDCEA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3862238"/>
              <a:ext cx="8191500" cy="2311400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4DCB7DD2-D0FC-1F4F-A22B-98F4662DE25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7203" y="5940315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5FA0DCFF-838F-F348-B0B4-A4B5ACC960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45244" y="5723339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28284B6C-F549-4847-82A9-B0B7E8B2DB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9454" y="4077777"/>
              <a:ext cx="4229746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9CE9119F-5522-4148-BD77-9857BC0B69D8}"/>
              </a:ext>
            </a:extLst>
          </p:cNvPr>
          <p:cNvSpPr txBox="1">
            <a:spLocks/>
          </p:cNvSpPr>
          <p:nvPr/>
        </p:nvSpPr>
        <p:spPr bwMode="auto">
          <a:xfrm>
            <a:off x="381000" y="4362628"/>
            <a:ext cx="7543800" cy="56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21462F"/>
              </a:buClr>
              <a:buSzPct val="75000"/>
              <a:buFont typeface="Wingdings" charset="0"/>
              <a:buChar char=""/>
              <a:defRPr sz="2800" b="1">
                <a:solidFill>
                  <a:srgbClr val="256C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5A998E"/>
              </a:buClr>
              <a:buFont typeface="Wingdings" charset="0"/>
              <a:buChar char="w"/>
              <a:defRPr kumimoji="1" sz="2600">
                <a:solidFill>
                  <a:srgbClr val="4C4C4C"/>
                </a:solidFill>
                <a:latin typeface="+mn-ea"/>
                <a:ea typeface="+mn-ea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6B988E"/>
              </a:buClr>
              <a:buChar char="•"/>
              <a:defRPr kumimoji="1" sz="2400">
                <a:solidFill>
                  <a:srgbClr val="4C4C4C"/>
                </a:solidFill>
                <a:latin typeface="+mn-ea"/>
                <a:ea typeface="+mn-ea"/>
              </a:defRPr>
            </a:lvl3pPr>
            <a:lvl4pPr marL="16002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har char="–"/>
              <a:defRPr kumimoji="1" sz="2000">
                <a:solidFill>
                  <a:srgbClr val="4C4C4C"/>
                </a:solidFill>
                <a:latin typeface="+mn-ea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kumimoji="1" sz="1600">
                <a:solidFill>
                  <a:srgbClr val="6B988E"/>
                </a:solidFill>
                <a:latin typeface="+mn-ea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9pPr>
          </a:lstStyle>
          <a:p>
            <a:pPr marL="457200" lvl="1" indent="0">
              <a:spcBef>
                <a:spcPts val="1800"/>
              </a:spcBef>
              <a:buNone/>
            </a:pPr>
            <a:r>
              <a:rPr lang="ja-JP" altLang="en-US" b="0" kern="0"/>
              <a:t>秘密鍵の削除は不可逆なので何度も確認される</a:t>
            </a:r>
            <a:endParaRPr lang="en-US" altLang="ja-JP" b="0" kern="0" dirty="0"/>
          </a:p>
        </p:txBody>
      </p:sp>
    </p:spTree>
    <p:extLst>
      <p:ext uri="{BB962C8B-B14F-4D97-AF65-F5344CB8AC3E}">
        <p14:creationId xmlns:p14="http://schemas.microsoft.com/office/powerpoint/2010/main" val="385085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暗号</a:t>
            </a:r>
            <a:r>
              <a:rPr kumimoji="1" lang="en-US" altLang="ja-JP" dirty="0"/>
              <a:t>(2) – </a:t>
            </a:r>
            <a:r>
              <a:rPr kumimoji="1" lang="ja-JP" altLang="en-US"/>
              <a:t>秘密鍵の削除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95FAA56F-588E-9748-8F38-20E745B3CFF0}"/>
              </a:ext>
            </a:extLst>
          </p:cNvPr>
          <p:cNvSpPr txBox="1">
            <a:spLocks/>
          </p:cNvSpPr>
          <p:nvPr/>
        </p:nvSpPr>
        <p:spPr bwMode="auto">
          <a:xfrm>
            <a:off x="685800" y="1133474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21462F"/>
              </a:buClr>
              <a:buSzPct val="75000"/>
              <a:buFont typeface="Wingdings" charset="0"/>
              <a:buChar char=""/>
              <a:defRPr sz="2800" b="1">
                <a:solidFill>
                  <a:srgbClr val="256C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5A998E"/>
              </a:buClr>
              <a:buFont typeface="Wingdings" charset="0"/>
              <a:buChar char="w"/>
              <a:defRPr kumimoji="1" sz="2600">
                <a:solidFill>
                  <a:srgbClr val="4C4C4C"/>
                </a:solidFill>
                <a:latin typeface="+mn-ea"/>
                <a:ea typeface="+mn-ea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6B988E"/>
              </a:buClr>
              <a:buChar char="•"/>
              <a:defRPr kumimoji="1" sz="2400">
                <a:solidFill>
                  <a:srgbClr val="4C4C4C"/>
                </a:solidFill>
                <a:latin typeface="+mn-ea"/>
                <a:ea typeface="+mn-ea"/>
              </a:defRPr>
            </a:lvl3pPr>
            <a:lvl4pPr marL="16002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har char="–"/>
              <a:defRPr kumimoji="1" sz="2000">
                <a:solidFill>
                  <a:srgbClr val="4C4C4C"/>
                </a:solidFill>
                <a:latin typeface="+mn-ea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kumimoji="1" sz="1600">
                <a:solidFill>
                  <a:srgbClr val="6B988E"/>
                </a:solidFill>
                <a:latin typeface="+mn-ea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9pPr>
          </a:lstStyle>
          <a:p>
            <a:r>
              <a:rPr kumimoji="1" lang="ja-JP" altLang="en-US" kern="0"/>
              <a:t>秘密鍵の削除</a:t>
            </a:r>
            <a:r>
              <a:rPr kumimoji="1" lang="en-US" altLang="ja-JP" kern="0" dirty="0"/>
              <a:t>(</a:t>
            </a:r>
            <a:r>
              <a:rPr kumimoji="1" lang="ja-JP" altLang="en-US" kern="0"/>
              <a:t>何度も確認</a:t>
            </a:r>
            <a:r>
              <a:rPr kumimoji="1" lang="en-US" altLang="ja-JP" kern="0" dirty="0"/>
              <a:t>) </a:t>
            </a:r>
            <a:endParaRPr kumimoji="1" lang="ja-JP" altLang="en-US" kern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58349C5-72D8-F64F-AFB1-2EEF70CD3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" y="1743074"/>
            <a:ext cx="3973830" cy="10579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0BCFD91-0534-DD4E-9747-70F4F5B3F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743074"/>
            <a:ext cx="3964940" cy="1049020"/>
          </a:xfrm>
          <a:prstGeom prst="rect">
            <a:avLst/>
          </a:prstGeom>
        </p:spPr>
      </p:pic>
      <p:pic>
        <p:nvPicPr>
          <p:cNvPr id="8" name="図 7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93BFA876-1990-1C4E-9882-715CEB44F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70" y="2856547"/>
            <a:ext cx="3806825" cy="1355090"/>
          </a:xfrm>
          <a:prstGeom prst="rect">
            <a:avLst/>
          </a:prstGeom>
        </p:spPr>
      </p:pic>
      <p:pic>
        <p:nvPicPr>
          <p:cNvPr id="12" name="図 11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53E7F549-09E2-8446-AA74-80977BDE8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489" y="2835910"/>
            <a:ext cx="3806825" cy="1355090"/>
          </a:xfrm>
          <a:prstGeom prst="rect">
            <a:avLst/>
          </a:prstGeom>
        </p:spPr>
      </p:pic>
      <p:pic>
        <p:nvPicPr>
          <p:cNvPr id="15" name="図 14" descr="テキスト, 手紙&#10;&#10;自動的に生成された説明">
            <a:extLst>
              <a:ext uri="{FF2B5EF4-FFF2-40B4-BE49-F238E27FC236}">
                <a16:creationId xmlns:a16="http://schemas.microsoft.com/office/drawing/2014/main" id="{56EAA4B5-5C87-4446-A835-D408E24BC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70" y="4277518"/>
            <a:ext cx="3619500" cy="1638300"/>
          </a:xfrm>
          <a:prstGeom prst="rect">
            <a:avLst/>
          </a:prstGeom>
        </p:spPr>
      </p:pic>
      <p:pic>
        <p:nvPicPr>
          <p:cNvPr id="20" name="図 19" descr="テキスト&#10;&#10;自動的に生成された説明">
            <a:extLst>
              <a:ext uri="{FF2B5EF4-FFF2-40B4-BE49-F238E27FC236}">
                <a16:creationId xmlns:a16="http://schemas.microsoft.com/office/drawing/2014/main" id="{E82E4794-4DC4-124E-9448-8D62BAACE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3284" y="4267200"/>
            <a:ext cx="3505200" cy="1638300"/>
          </a:xfrm>
          <a:prstGeom prst="rect">
            <a:avLst/>
          </a:prstGeom>
        </p:spPr>
      </p:pic>
      <p:sp>
        <p:nvSpPr>
          <p:cNvPr id="23" name="コンテンツ プレースホルダー 2">
            <a:extLst>
              <a:ext uri="{FF2B5EF4-FFF2-40B4-BE49-F238E27FC236}">
                <a16:creationId xmlns:a16="http://schemas.microsoft.com/office/drawing/2014/main" id="{A5D9C9DA-91D7-1F40-8725-B65EEC3C6B73}"/>
              </a:ext>
            </a:extLst>
          </p:cNvPr>
          <p:cNvSpPr txBox="1">
            <a:spLocks/>
          </p:cNvSpPr>
          <p:nvPr/>
        </p:nvSpPr>
        <p:spPr bwMode="auto">
          <a:xfrm>
            <a:off x="317714" y="5867400"/>
            <a:ext cx="7719629" cy="88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21462F"/>
              </a:buClr>
              <a:buSzPct val="75000"/>
              <a:buFont typeface="Wingdings" charset="0"/>
              <a:buChar char=""/>
              <a:defRPr sz="2800" b="1">
                <a:solidFill>
                  <a:srgbClr val="256C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5A998E"/>
              </a:buClr>
              <a:buFont typeface="Wingdings" charset="0"/>
              <a:buChar char="w"/>
              <a:defRPr kumimoji="1" sz="2600">
                <a:solidFill>
                  <a:srgbClr val="4C4C4C"/>
                </a:solidFill>
                <a:latin typeface="+mn-ea"/>
                <a:ea typeface="+mn-ea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6B988E"/>
              </a:buClr>
              <a:buChar char="•"/>
              <a:defRPr kumimoji="1" sz="2400">
                <a:solidFill>
                  <a:srgbClr val="4C4C4C"/>
                </a:solidFill>
                <a:latin typeface="+mn-ea"/>
                <a:ea typeface="+mn-ea"/>
              </a:defRPr>
            </a:lvl3pPr>
            <a:lvl4pPr marL="16002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har char="–"/>
              <a:defRPr kumimoji="1" sz="2000">
                <a:solidFill>
                  <a:srgbClr val="4C4C4C"/>
                </a:solidFill>
                <a:latin typeface="+mn-ea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kumimoji="1" sz="1600">
                <a:solidFill>
                  <a:srgbClr val="6B988E"/>
                </a:solidFill>
                <a:latin typeface="+mn-ea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9pPr>
          </a:lstStyle>
          <a:p>
            <a:pPr marL="457200" lvl="1" indent="0">
              <a:spcBef>
                <a:spcPts val="1800"/>
              </a:spcBef>
              <a:buNone/>
            </a:pPr>
            <a:r>
              <a:rPr lang="ja-JP" altLang="en-US" b="0" kern="0"/>
              <a:t>上から　　　　　　　　　　　　　　　　　　　　　　　　　　　　　　</a:t>
            </a:r>
            <a:r>
              <a:rPr lang="en-US" altLang="ja-JP" sz="2800" b="0" dirty="0">
                <a:solidFill>
                  <a:srgbClr val="000000"/>
                </a:solidFill>
              </a:rPr>
              <a:t>ECCS(SSH, iMac), </a:t>
            </a:r>
            <a:r>
              <a:rPr lang="ja-JP" altLang="en-US" sz="2800" b="0">
                <a:solidFill>
                  <a:srgbClr val="000000"/>
                </a:solidFill>
              </a:rPr>
              <a:t>自分の</a:t>
            </a:r>
            <a:r>
              <a:rPr lang="en-US" altLang="ja-JP" sz="2800" b="0" dirty="0">
                <a:solidFill>
                  <a:srgbClr val="000000"/>
                </a:solidFill>
              </a:rPr>
              <a:t>Mac, </a:t>
            </a:r>
            <a:r>
              <a:rPr lang="ja-JP" altLang="en-US" sz="2800" b="0">
                <a:solidFill>
                  <a:srgbClr val="000000"/>
                </a:solidFill>
              </a:rPr>
              <a:t>自分の</a:t>
            </a:r>
            <a:r>
              <a:rPr lang="en-US" altLang="ja-JP" sz="2800" b="0" dirty="0">
                <a:solidFill>
                  <a:srgbClr val="000000"/>
                </a:solidFill>
              </a:rPr>
              <a:t>Windows</a:t>
            </a:r>
          </a:p>
        </p:txBody>
      </p:sp>
    </p:spTree>
    <p:extLst>
      <p:ext uri="{BB962C8B-B14F-4D97-AF65-F5344CB8AC3E}">
        <p14:creationId xmlns:p14="http://schemas.microsoft.com/office/powerpoint/2010/main" val="180132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暗号</a:t>
            </a:r>
            <a:r>
              <a:rPr kumimoji="1" lang="en-US" altLang="ja-JP" dirty="0"/>
              <a:t>(2) – </a:t>
            </a:r>
            <a:r>
              <a:rPr kumimoji="1" lang="ja-JP" altLang="en-US"/>
              <a:t>削除後の確認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36637"/>
            <a:ext cx="8153400" cy="563563"/>
          </a:xfrm>
        </p:spPr>
        <p:txBody>
          <a:bodyPr/>
          <a:lstStyle/>
          <a:p>
            <a:r>
              <a:rPr kumimoji="1" lang="ja-JP" altLang="en-US"/>
              <a:t>鍵束の確認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E130AE9-0B0B-2C4A-8D83-95171BA343ED}"/>
              </a:ext>
            </a:extLst>
          </p:cNvPr>
          <p:cNvGrpSpPr/>
          <p:nvPr/>
        </p:nvGrpSpPr>
        <p:grpSpPr>
          <a:xfrm>
            <a:off x="469900" y="1714500"/>
            <a:ext cx="8204200" cy="4533900"/>
            <a:chOff x="469900" y="1714500"/>
            <a:chExt cx="8204200" cy="4533900"/>
          </a:xfrm>
        </p:grpSpPr>
        <p:pic>
          <p:nvPicPr>
            <p:cNvPr id="6" name="図 5" descr="文字の書かれた紙&#10;&#10;中程度の精度で自動的に生成された説明">
              <a:extLst>
                <a:ext uri="{FF2B5EF4-FFF2-40B4-BE49-F238E27FC236}">
                  <a16:creationId xmlns:a16="http://schemas.microsoft.com/office/drawing/2014/main" id="{078CC31C-ADAD-254E-960D-C3357BBF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900" y="1714500"/>
              <a:ext cx="8204200" cy="4533900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D56742C3-FFF3-604B-BBF0-3D48EBE7D1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6515" y="3562986"/>
              <a:ext cx="1821543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B2572DD9-6F9A-1A4A-982D-0BEB10713D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6515" y="1943934"/>
              <a:ext cx="2500085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53674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暗号</a:t>
            </a:r>
            <a:r>
              <a:rPr kumimoji="1" lang="en-US" altLang="ja-JP" dirty="0"/>
              <a:t>(2) – </a:t>
            </a:r>
            <a:r>
              <a:rPr kumimoji="1" lang="ja-JP" altLang="en-US"/>
              <a:t>復号</a:t>
            </a:r>
            <a:r>
              <a:rPr kumimoji="1" lang="en-US" altLang="ja-JP" dirty="0"/>
              <a:t>(</a:t>
            </a:r>
            <a:r>
              <a:rPr kumimoji="1" lang="ja-JP" altLang="en-US"/>
              <a:t>秘密鍵なし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0600"/>
            <a:ext cx="8153400" cy="1209729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/>
              <a:t>再度，復号を試みる</a:t>
            </a:r>
            <a:endParaRPr kumimoji="1" lang="en-US" altLang="ja-JP" dirty="0"/>
          </a:p>
          <a:p>
            <a:pPr marL="400050" lvl="1" indent="0">
              <a:buNone/>
            </a:pPr>
            <a:r>
              <a:rPr kumimoji="1" lang="en-US" altLang="ja-JP" dirty="0"/>
              <a:t> </a:t>
            </a:r>
            <a:r>
              <a:rPr kumimoji="1" lang="ja-JP" altLang="en-US"/>
              <a:t>秘密鍵がなければ復号できない</a:t>
            </a:r>
            <a:r>
              <a:rPr kumimoji="1" lang="en-US" altLang="ja-JP" dirty="0"/>
              <a:t> (</a:t>
            </a:r>
            <a:r>
              <a:rPr kumimoji="1" lang="ja-JP" altLang="en-US"/>
              <a:t>公開鍵も削除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948E0AD-EE64-4143-9267-06721A1C7C61}"/>
              </a:ext>
            </a:extLst>
          </p:cNvPr>
          <p:cNvGrpSpPr/>
          <p:nvPr/>
        </p:nvGrpSpPr>
        <p:grpSpPr>
          <a:xfrm>
            <a:off x="533400" y="2209800"/>
            <a:ext cx="8166100" cy="4508500"/>
            <a:chOff x="533400" y="2209800"/>
            <a:chExt cx="8166100" cy="4508500"/>
          </a:xfrm>
        </p:grpSpPr>
        <p:pic>
          <p:nvPicPr>
            <p:cNvPr id="24" name="図 23" descr="テキスト&#10;&#10;自動的に生成された説明">
              <a:extLst>
                <a:ext uri="{FF2B5EF4-FFF2-40B4-BE49-F238E27FC236}">
                  <a16:creationId xmlns:a16="http://schemas.microsoft.com/office/drawing/2014/main" id="{19824DB2-D981-9B48-971A-196091FD4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2209800"/>
              <a:ext cx="8166100" cy="4508500"/>
            </a:xfrm>
            <a:prstGeom prst="rect">
              <a:avLst/>
            </a:prstGeom>
            <a:ln w="38100">
              <a:solidFill>
                <a:srgbClr val="002060"/>
              </a:solidFill>
            </a:ln>
            <a:effectLst/>
          </p:spPr>
        </p:pic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4DCB7DD2-D0FC-1F4F-A22B-98F4662DE25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50410" y="4839075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28284B6C-F549-4847-82A9-B0B7E8B2DB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3771" y="3217817"/>
              <a:ext cx="3492285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0593B4A2-F193-3749-9855-CAFC074BA4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0727" y="5058045"/>
              <a:ext cx="172354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F32DA1BA-70F4-0B45-B0E1-C94695931493}"/>
                </a:ext>
              </a:extLst>
            </p:cNvPr>
            <p:cNvSpPr/>
            <p:nvPr/>
          </p:nvSpPr>
          <p:spPr bwMode="auto">
            <a:xfrm>
              <a:off x="1066800" y="2616826"/>
              <a:ext cx="3489702" cy="21960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46C093C9-CFFE-C141-95DD-B176518D89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0727" y="2423146"/>
              <a:ext cx="2307956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27700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署名</a:t>
            </a:r>
            <a:r>
              <a:rPr kumimoji="1" lang="en-US" altLang="ja-JP" dirty="0"/>
              <a:t>(2) – </a:t>
            </a:r>
            <a:r>
              <a:rPr kumimoji="1" lang="ja-JP" altLang="en-US"/>
              <a:t>署名の検証</a:t>
            </a:r>
            <a:r>
              <a:rPr kumimoji="1" lang="en-US" altLang="ja-JP" dirty="0"/>
              <a:t>(</a:t>
            </a:r>
            <a:r>
              <a:rPr kumimoji="1" lang="ja-JP" altLang="en-US"/>
              <a:t>公開鍵なし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75327"/>
            <a:ext cx="8153400" cy="609600"/>
          </a:xfrm>
        </p:spPr>
        <p:txBody>
          <a:bodyPr/>
          <a:lstStyle/>
          <a:p>
            <a:r>
              <a:rPr kumimoji="1" lang="en-US" altLang="ja-JP" dirty="0"/>
              <a:t>--verify </a:t>
            </a:r>
            <a:r>
              <a:rPr kumimoji="1" lang="ja-JP" altLang="en-US"/>
              <a:t>での検証できず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40FA8D5-50D6-0E4C-802E-C72B22F122EB}"/>
              </a:ext>
            </a:extLst>
          </p:cNvPr>
          <p:cNvGrpSpPr/>
          <p:nvPr/>
        </p:nvGrpSpPr>
        <p:grpSpPr>
          <a:xfrm>
            <a:off x="533400" y="1638300"/>
            <a:ext cx="8178800" cy="5143500"/>
            <a:chOff x="596900" y="1638300"/>
            <a:chExt cx="8178800" cy="5143500"/>
          </a:xfrm>
        </p:grpSpPr>
        <p:pic>
          <p:nvPicPr>
            <p:cNvPr id="5" name="図 4" descr="テキスト, 手紙&#10;&#10;自動的に生成された説明">
              <a:extLst>
                <a:ext uri="{FF2B5EF4-FFF2-40B4-BE49-F238E27FC236}">
                  <a16:creationId xmlns:a16="http://schemas.microsoft.com/office/drawing/2014/main" id="{DFC02642-1BA1-7849-ABA9-D6341EB6A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900" y="1638300"/>
              <a:ext cx="8178800" cy="5143500"/>
            </a:xfrm>
            <a:prstGeom prst="rect">
              <a:avLst/>
            </a:prstGeom>
            <a:ln w="38100">
              <a:solidFill>
                <a:srgbClr val="002060"/>
              </a:solidFill>
            </a:ln>
            <a:effectLst/>
          </p:spPr>
        </p:pic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7B88598E-1E77-9545-894A-AA7C6EE301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9972" y="1870166"/>
              <a:ext cx="1883228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78686FF0-F655-B14C-914E-F891933C1D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0857" y="5712822"/>
              <a:ext cx="2862943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D2D06350-49BD-1B4A-ABDF-D01C96614D13}"/>
                </a:ext>
              </a:extLst>
            </p:cNvPr>
            <p:cNvSpPr/>
            <p:nvPr/>
          </p:nvSpPr>
          <p:spPr bwMode="auto">
            <a:xfrm>
              <a:off x="1143000" y="6096000"/>
              <a:ext cx="3985002" cy="46150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476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署名</a:t>
            </a:r>
            <a:r>
              <a:rPr kumimoji="1" lang="en-US" altLang="ja-JP" dirty="0"/>
              <a:t>(2) – </a:t>
            </a:r>
            <a:r>
              <a:rPr kumimoji="1" lang="ja-JP" altLang="en-US"/>
              <a:t>公開鍵の読込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0600"/>
            <a:ext cx="8153400" cy="609600"/>
          </a:xfrm>
        </p:spPr>
        <p:txBody>
          <a:bodyPr/>
          <a:lstStyle/>
          <a:p>
            <a:r>
              <a:rPr kumimoji="1" lang="en-US" altLang="ja-JP" dirty="0"/>
              <a:t>--import </a:t>
            </a:r>
            <a:r>
              <a:rPr kumimoji="1" lang="ja-JP" altLang="en-US"/>
              <a:t>で</a:t>
            </a:r>
            <a:r>
              <a:rPr kumimoji="1" lang="en-US" altLang="ja-JP" dirty="0" err="1"/>
              <a:t>report@joho.org</a:t>
            </a:r>
            <a:r>
              <a:rPr kumimoji="1" lang="ja-JP" altLang="en-US"/>
              <a:t>の公開鍵読込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B3BA361-7217-D14A-8C14-959F82061B99}"/>
              </a:ext>
            </a:extLst>
          </p:cNvPr>
          <p:cNvGrpSpPr/>
          <p:nvPr/>
        </p:nvGrpSpPr>
        <p:grpSpPr>
          <a:xfrm>
            <a:off x="444500" y="1524000"/>
            <a:ext cx="8318500" cy="5334000"/>
            <a:chOff x="444500" y="1524000"/>
            <a:chExt cx="8318500" cy="5334000"/>
          </a:xfrm>
        </p:grpSpPr>
        <p:pic>
          <p:nvPicPr>
            <p:cNvPr id="5" name="図 4" descr="新聞記事の携帯電話のスクリーンショット&#10;&#10;低い精度で自動的に生成された説明">
              <a:extLst>
                <a:ext uri="{FF2B5EF4-FFF2-40B4-BE49-F238E27FC236}">
                  <a16:creationId xmlns:a16="http://schemas.microsoft.com/office/drawing/2014/main" id="{1A6BEDB1-BE4A-7845-8DF0-4499A377E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500" y="1524000"/>
              <a:ext cx="8318500" cy="5334000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00FE6F25-F548-E742-A761-5AF38443A0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2332" y="4175760"/>
              <a:ext cx="1746068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C9F90AF8-2E59-C740-9A90-92A6279940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7537" y="2551611"/>
              <a:ext cx="2492863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BA5E9CC5-5664-874D-B5F8-D2D7DA06A2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7537" y="1741714"/>
              <a:ext cx="2645263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D7675D6E-60CE-0340-9B7E-9EC27490F76D}"/>
                </a:ext>
              </a:extLst>
            </p:cNvPr>
            <p:cNvSpPr/>
            <p:nvPr/>
          </p:nvSpPr>
          <p:spPr bwMode="auto">
            <a:xfrm>
              <a:off x="459740" y="5638800"/>
              <a:ext cx="381000" cy="22859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775F7D4C-DA32-6342-974C-FD2AF8890201}"/>
                </a:ext>
              </a:extLst>
            </p:cNvPr>
            <p:cNvSpPr/>
            <p:nvPr/>
          </p:nvSpPr>
          <p:spPr bwMode="auto">
            <a:xfrm>
              <a:off x="3050540" y="6019800"/>
              <a:ext cx="3218543" cy="22678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8111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署名</a:t>
            </a:r>
            <a:r>
              <a:rPr kumimoji="1" lang="en-US" altLang="ja-JP" dirty="0"/>
              <a:t>(2) – </a:t>
            </a:r>
            <a:r>
              <a:rPr kumimoji="1" lang="ja-JP" altLang="en-US"/>
              <a:t>署名の検証</a:t>
            </a:r>
            <a:r>
              <a:rPr kumimoji="1" lang="en-US" altLang="ja-JP" dirty="0"/>
              <a:t>(</a:t>
            </a:r>
            <a:r>
              <a:rPr kumimoji="1" lang="ja-JP" altLang="en-US"/>
              <a:t>公開鍵あり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51526"/>
            <a:ext cx="7700917" cy="4868274"/>
          </a:xfrm>
        </p:spPr>
        <p:txBody>
          <a:bodyPr/>
          <a:lstStyle/>
          <a:p>
            <a:r>
              <a:rPr kumimoji="1" lang="en-US" altLang="ja-JP" dirty="0"/>
              <a:t>--verify </a:t>
            </a:r>
            <a:r>
              <a:rPr kumimoji="1" lang="ja-JP" altLang="en-US"/>
              <a:t>で検証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spcBef>
                <a:spcPts val="2418"/>
              </a:spcBef>
              <a:buNone/>
            </a:pPr>
            <a:r>
              <a:rPr kumimoji="1" lang="ja-JP" altLang="en-US"/>
              <a:t>検証はできるが署名の信頼性が怪しい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/>
              <a:t>公開鍵への信頼性が不明（低い）　　　　　　　　　　　　　　　　（本当に</a:t>
            </a:r>
            <a:r>
              <a:rPr kumimoji="1" lang="en-US" altLang="ja-JP" dirty="0" err="1"/>
              <a:t>report@joho.org</a:t>
            </a:r>
            <a:r>
              <a:rPr kumimoji="1" lang="ja-JP" altLang="en-US"/>
              <a:t>の公開鍵なのか？）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1423C95-D292-2D45-A020-44B8E6C3B24D}"/>
              </a:ext>
            </a:extLst>
          </p:cNvPr>
          <p:cNvGrpSpPr/>
          <p:nvPr/>
        </p:nvGrpSpPr>
        <p:grpSpPr>
          <a:xfrm>
            <a:off x="482600" y="1905000"/>
            <a:ext cx="8178800" cy="1905000"/>
            <a:chOff x="482600" y="2476500"/>
            <a:chExt cx="8178800" cy="1905000"/>
          </a:xfrm>
        </p:grpSpPr>
        <p:pic>
          <p:nvPicPr>
            <p:cNvPr id="6" name="図 5" descr="テキスト&#10;&#10;自動的に生成された説明">
              <a:extLst>
                <a:ext uri="{FF2B5EF4-FFF2-40B4-BE49-F238E27FC236}">
                  <a16:creationId xmlns:a16="http://schemas.microsoft.com/office/drawing/2014/main" id="{36645121-B738-E548-A95C-38EDD280E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600" y="2476500"/>
              <a:ext cx="8178800" cy="1905000"/>
            </a:xfrm>
            <a:prstGeom prst="rect">
              <a:avLst/>
            </a:prstGeom>
            <a:ln w="38100">
              <a:solidFill>
                <a:srgbClr val="002060"/>
              </a:solidFill>
            </a:ln>
            <a:effectLst/>
          </p:spPr>
        </p:pic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7B88598E-1E77-9545-894A-AA7C6EE301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7283" y="2706189"/>
              <a:ext cx="2913017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D2D06350-49BD-1B4A-ABDF-D01C96614D13}"/>
                </a:ext>
              </a:extLst>
            </p:cNvPr>
            <p:cNvSpPr/>
            <p:nvPr/>
          </p:nvSpPr>
          <p:spPr bwMode="auto">
            <a:xfrm>
              <a:off x="1066800" y="3308736"/>
              <a:ext cx="5634446" cy="20517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980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署名</a:t>
            </a:r>
            <a:r>
              <a:rPr kumimoji="1" lang="en-US" altLang="ja-JP" dirty="0"/>
              <a:t>(2) – </a:t>
            </a:r>
            <a:r>
              <a:rPr kumimoji="1" lang="ja-JP" altLang="en-US"/>
              <a:t>公開鍵への署名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2000"/>
            <a:ext cx="8153400" cy="609600"/>
          </a:xfrm>
        </p:spPr>
        <p:txBody>
          <a:bodyPr/>
          <a:lstStyle/>
          <a:p>
            <a:r>
              <a:rPr kumimoji="1" lang="en-US" altLang="ja-JP" dirty="0"/>
              <a:t>--</a:t>
            </a:r>
            <a:r>
              <a:rPr kumimoji="1" lang="en-US" altLang="ja-JP" dirty="0" err="1"/>
              <a:t>lsign</a:t>
            </a:r>
            <a:r>
              <a:rPr kumimoji="1" lang="en-US" altLang="ja-JP" dirty="0"/>
              <a:t>-key </a:t>
            </a:r>
            <a:r>
              <a:rPr kumimoji="1" lang="ja-JP" altLang="en-US"/>
              <a:t>で公開鍵への署名</a:t>
            </a:r>
            <a:r>
              <a:rPr kumimoji="1" lang="en-US" altLang="ja-JP" dirty="0"/>
              <a:t>(</a:t>
            </a:r>
            <a:r>
              <a:rPr kumimoji="1" lang="ja-JP" altLang="en-US"/>
              <a:t>信頼性向上</a:t>
            </a:r>
            <a:r>
              <a:rPr kumimoji="1" lang="en-US" altLang="ja-JP" dirty="0"/>
              <a:t>) </a:t>
            </a:r>
            <a:endParaRPr kumimoji="1"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20C62A4-56D1-F045-8509-57663E731EED}"/>
              </a:ext>
            </a:extLst>
          </p:cNvPr>
          <p:cNvGrpSpPr/>
          <p:nvPr/>
        </p:nvGrpSpPr>
        <p:grpSpPr>
          <a:xfrm>
            <a:off x="482600" y="1257300"/>
            <a:ext cx="8178800" cy="5981700"/>
            <a:chOff x="482600" y="1257300"/>
            <a:chExt cx="8178800" cy="5981700"/>
          </a:xfrm>
        </p:grpSpPr>
        <p:pic>
          <p:nvPicPr>
            <p:cNvPr id="6" name="図 5" descr="テキスト&#10;&#10;自動的に生成された説明">
              <a:extLst>
                <a:ext uri="{FF2B5EF4-FFF2-40B4-BE49-F238E27FC236}">
                  <a16:creationId xmlns:a16="http://schemas.microsoft.com/office/drawing/2014/main" id="{B6D894F2-BF0D-EE4D-A947-6F8186B0F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00" y="1257300"/>
              <a:ext cx="8178800" cy="5981700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00FE6F25-F548-E742-A761-5AF38443A0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937" y="4544241"/>
              <a:ext cx="1746068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C9F90AF8-2E59-C740-9A90-92A6279940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75066" y="4145280"/>
              <a:ext cx="301534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BA5E9CC5-5664-874D-B5F8-D2D7DA06A2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3291" y="1500052"/>
              <a:ext cx="3513909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D7675D6E-60CE-0340-9B7E-9EC27490F76D}"/>
                </a:ext>
              </a:extLst>
            </p:cNvPr>
            <p:cNvSpPr/>
            <p:nvPr/>
          </p:nvSpPr>
          <p:spPr bwMode="auto">
            <a:xfrm>
              <a:off x="2133600" y="6375402"/>
              <a:ext cx="841466" cy="22858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B8FFF6B-CF5D-6C4D-A41F-30FA3046FF91}"/>
                </a:ext>
              </a:extLst>
            </p:cNvPr>
            <p:cNvSpPr txBox="1"/>
            <p:nvPr/>
          </p:nvSpPr>
          <p:spPr>
            <a:xfrm>
              <a:off x="5863839" y="3520430"/>
              <a:ext cx="2797561" cy="461665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0">
                  <a:solidFill>
                    <a:srgbClr val="002060"/>
                  </a:solidFill>
                </a:rPr>
                <a:t>パスフレーズの入力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9904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署名</a:t>
            </a:r>
            <a:r>
              <a:rPr kumimoji="1" lang="en-US" altLang="ja-JP" dirty="0"/>
              <a:t>(2) – </a:t>
            </a:r>
            <a:r>
              <a:rPr kumimoji="1" lang="ja-JP" altLang="en-US"/>
              <a:t>公開鍵への署名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01568DAA-C7D9-CC43-9D75-7DC083DC7416}"/>
              </a:ext>
            </a:extLst>
          </p:cNvPr>
          <p:cNvSpPr txBox="1">
            <a:spLocks/>
          </p:cNvSpPr>
          <p:nvPr/>
        </p:nvSpPr>
        <p:spPr bwMode="auto">
          <a:xfrm>
            <a:off x="762000" y="1329331"/>
            <a:ext cx="7162800" cy="149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21462F"/>
              </a:buClr>
              <a:buSzPct val="75000"/>
              <a:buFont typeface="Wingdings" charset="0"/>
              <a:buChar char=""/>
              <a:defRPr sz="2800" b="1">
                <a:solidFill>
                  <a:srgbClr val="256C4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5A998E"/>
              </a:buClr>
              <a:buFont typeface="Wingdings" charset="0"/>
              <a:buChar char="w"/>
              <a:defRPr kumimoji="1" sz="2600">
                <a:solidFill>
                  <a:srgbClr val="4C4C4C"/>
                </a:solidFill>
                <a:latin typeface="+mn-ea"/>
                <a:ea typeface="+mn-ea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lr>
                <a:srgbClr val="6B988E"/>
              </a:buClr>
              <a:buChar char="•"/>
              <a:defRPr kumimoji="1" sz="2400">
                <a:solidFill>
                  <a:srgbClr val="4C4C4C"/>
                </a:solidFill>
                <a:latin typeface="+mn-ea"/>
                <a:ea typeface="+mn-ea"/>
              </a:defRPr>
            </a:lvl3pPr>
            <a:lvl4pPr marL="1600200" indent="-228600" algn="l" rtl="0" eaLnBrk="0" fontAlgn="base" hangingPunct="0">
              <a:spcBef>
                <a:spcPct val="15000"/>
              </a:spcBef>
              <a:spcAft>
                <a:spcPct val="20000"/>
              </a:spcAft>
              <a:buChar char="–"/>
              <a:defRPr kumimoji="1" sz="2000">
                <a:solidFill>
                  <a:srgbClr val="4C4C4C"/>
                </a:solidFill>
                <a:latin typeface="+mn-ea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kumimoji="1" sz="1600">
                <a:solidFill>
                  <a:srgbClr val="6B988E"/>
                </a:solidFill>
                <a:latin typeface="+mn-ea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B988E"/>
              </a:buClr>
              <a:buChar char="»"/>
              <a:defRPr sz="1600">
                <a:solidFill>
                  <a:srgbClr val="6B988E"/>
                </a:solidFill>
                <a:latin typeface="+mn-ea"/>
                <a:ea typeface="+mn-ea"/>
              </a:defRPr>
            </a:lvl9pPr>
          </a:lstStyle>
          <a:p>
            <a:pPr marL="457200" lvl="1" indent="0">
              <a:spcBef>
                <a:spcPts val="1800"/>
              </a:spcBef>
              <a:buNone/>
            </a:pPr>
            <a:r>
              <a:rPr lang="ja-JP" altLang="en-US" b="0" kern="0"/>
              <a:t>署名</a:t>
            </a:r>
            <a:r>
              <a:rPr lang="en-US" altLang="ja-JP" b="0" kern="0" dirty="0"/>
              <a:t>(</a:t>
            </a:r>
            <a:r>
              <a:rPr lang="ja-JP" altLang="en-US" b="0" kern="0"/>
              <a:t>秘密鍵の利用</a:t>
            </a:r>
            <a:r>
              <a:rPr lang="en-US" altLang="ja-JP" b="0" kern="0" dirty="0"/>
              <a:t>)</a:t>
            </a:r>
            <a:r>
              <a:rPr lang="ja-JP" altLang="en-US" b="0" kern="0"/>
              <a:t>時にパスフレーズの確認　直前に確認した場合は省略されることもある　 （通常の署名と同じ）</a:t>
            </a:r>
            <a:endParaRPr lang="en-US" altLang="ja-JP" b="0" kern="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A73B96B-D7FF-CD47-BFB1-4178FA12B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16860"/>
            <a:ext cx="4596130" cy="1297940"/>
          </a:xfrm>
          <a:prstGeom prst="rect">
            <a:avLst/>
          </a:prstGeom>
        </p:spPr>
      </p:pic>
      <p:pic>
        <p:nvPicPr>
          <p:cNvPr id="14" name="図 1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9055184-687E-B842-8AEB-D021825A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86" y="4474029"/>
            <a:ext cx="3806825" cy="1788160"/>
          </a:xfrm>
          <a:prstGeom prst="rect">
            <a:avLst/>
          </a:prstGeom>
        </p:spPr>
      </p:pic>
      <p:pic>
        <p:nvPicPr>
          <p:cNvPr id="17" name="図 1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2A32002-022F-3E4F-B4C7-4F6CE368D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469765"/>
            <a:ext cx="3886200" cy="181610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49DF894-A06A-C945-86E0-8DB48CB7F4B2}"/>
              </a:ext>
            </a:extLst>
          </p:cNvPr>
          <p:cNvSpPr txBox="1"/>
          <p:nvPr/>
        </p:nvSpPr>
        <p:spPr>
          <a:xfrm>
            <a:off x="5481513" y="3036816"/>
            <a:ext cx="3052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0">
                <a:solidFill>
                  <a:srgbClr val="000000"/>
                </a:solidFill>
              </a:rPr>
              <a:t>左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   ECCS(</a:t>
            </a:r>
            <a:r>
              <a:rPr kumimoji="1" lang="en-US" altLang="ja-JP" sz="2000" b="0" dirty="0" err="1">
                <a:solidFill>
                  <a:srgbClr val="000000"/>
                </a:solidFill>
              </a:rPr>
              <a:t>SSH,iMac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)</a:t>
            </a:r>
          </a:p>
          <a:p>
            <a:r>
              <a:rPr kumimoji="1" lang="ja-JP" altLang="en-US" sz="2000" b="0">
                <a:solidFill>
                  <a:srgbClr val="000000"/>
                </a:solidFill>
              </a:rPr>
              <a:t>左下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</a:t>
            </a:r>
            <a:r>
              <a:rPr kumimoji="1" lang="ja-JP" altLang="en-US" sz="2000" b="0">
                <a:solidFill>
                  <a:srgbClr val="000000"/>
                </a:solidFill>
              </a:rPr>
              <a:t>自分の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Mac</a:t>
            </a:r>
          </a:p>
          <a:p>
            <a:r>
              <a:rPr kumimoji="1" lang="ja-JP" altLang="en-US" sz="2000" b="0">
                <a:solidFill>
                  <a:srgbClr val="000000"/>
                </a:solidFill>
              </a:rPr>
              <a:t>右下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: </a:t>
            </a:r>
            <a:r>
              <a:rPr kumimoji="1" lang="ja-JP" altLang="en-US" sz="2000" b="0">
                <a:solidFill>
                  <a:srgbClr val="000000"/>
                </a:solidFill>
              </a:rPr>
              <a:t>自分の</a:t>
            </a:r>
            <a:r>
              <a:rPr kumimoji="1" lang="en-US" altLang="ja-JP" sz="2000" b="0" dirty="0">
                <a:solidFill>
                  <a:srgbClr val="000000"/>
                </a:solidFill>
              </a:rPr>
              <a:t>Windows</a:t>
            </a:r>
            <a:endParaRPr kumimoji="1" lang="ja-JP" altLang="en-US" sz="20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27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4000"/>
            <a:ext cx="8686800" cy="563563"/>
          </a:xfrm>
        </p:spPr>
        <p:txBody>
          <a:bodyPr/>
          <a:lstStyle/>
          <a:p>
            <a:r>
              <a:rPr kumimoji="1" lang="ja-JP" altLang="en-US"/>
              <a:t>署名</a:t>
            </a:r>
            <a:r>
              <a:rPr kumimoji="1" lang="en-US" altLang="ja-JP" dirty="0"/>
              <a:t>(2) – </a:t>
            </a:r>
            <a:r>
              <a:rPr kumimoji="1" lang="ja-JP" altLang="en-US"/>
              <a:t>署名の検証</a:t>
            </a:r>
            <a:r>
              <a:rPr kumimoji="1" lang="en-US" altLang="ja-JP" dirty="0"/>
              <a:t>(</a:t>
            </a:r>
            <a:r>
              <a:rPr kumimoji="1" lang="ja-JP" altLang="en-US"/>
              <a:t>署名付きの公開鍵あり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75326"/>
            <a:ext cx="7700917" cy="5249274"/>
          </a:xfrm>
        </p:spPr>
        <p:txBody>
          <a:bodyPr/>
          <a:lstStyle/>
          <a:p>
            <a:r>
              <a:rPr kumimoji="1" lang="en-US" altLang="ja-JP" dirty="0"/>
              <a:t>--verify </a:t>
            </a:r>
            <a:r>
              <a:rPr kumimoji="1" lang="ja-JP" altLang="en-US"/>
              <a:t>で検証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pPr marL="0" indent="0">
              <a:spcBef>
                <a:spcPts val="18"/>
              </a:spcBef>
              <a:buNone/>
            </a:pPr>
            <a:endParaRPr kumimoji="1" lang="en-US" altLang="ja-JP" dirty="0"/>
          </a:p>
          <a:p>
            <a:pPr marL="0" indent="0">
              <a:spcBef>
                <a:spcPts val="18"/>
              </a:spcBef>
              <a:buNone/>
            </a:pPr>
            <a:endParaRPr kumimoji="1" lang="en-US" altLang="ja-JP" dirty="0"/>
          </a:p>
          <a:p>
            <a:pPr marL="0" indent="0">
              <a:spcBef>
                <a:spcPts val="18"/>
              </a:spcBef>
              <a:buNone/>
            </a:pPr>
            <a:r>
              <a:rPr kumimoji="1" lang="ja-JP" altLang="en-US"/>
              <a:t>署名付きの公開鍵で信頼性が上がった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/>
              <a:t>確実に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report@joho.org</a:t>
            </a:r>
            <a:r>
              <a:rPr kumimoji="1" lang="ja-JP" altLang="en-US"/>
              <a:t>の署名と言える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B3758CF-E4BE-3D40-BC28-92B115FE2621}"/>
              </a:ext>
            </a:extLst>
          </p:cNvPr>
          <p:cNvGrpSpPr/>
          <p:nvPr/>
        </p:nvGrpSpPr>
        <p:grpSpPr>
          <a:xfrm>
            <a:off x="498566" y="1828800"/>
            <a:ext cx="8191500" cy="2324100"/>
            <a:chOff x="498566" y="1905000"/>
            <a:chExt cx="8191500" cy="2324100"/>
          </a:xfrm>
        </p:grpSpPr>
        <p:pic>
          <p:nvPicPr>
            <p:cNvPr id="5" name="図 4" descr="テキスト&#10;&#10;自動的に生成された説明">
              <a:extLst>
                <a:ext uri="{FF2B5EF4-FFF2-40B4-BE49-F238E27FC236}">
                  <a16:creationId xmlns:a16="http://schemas.microsoft.com/office/drawing/2014/main" id="{17DE0832-96EB-C440-8F24-35AD5EBF3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566" y="1905000"/>
              <a:ext cx="8191500" cy="2324100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7B88598E-1E77-9545-894A-AA7C6EE301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7283" y="2134689"/>
              <a:ext cx="2913017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2A1E2D2B-AE03-0D4C-A1FC-6F4DA244E144}"/>
                </a:ext>
              </a:extLst>
            </p:cNvPr>
            <p:cNvSpPr/>
            <p:nvPr/>
          </p:nvSpPr>
          <p:spPr bwMode="auto">
            <a:xfrm>
              <a:off x="1079864" y="3769202"/>
              <a:ext cx="5634446" cy="20517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132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24D99D07-E0C2-B84D-997A-10B02FC03765}"/>
              </a:ext>
            </a:extLst>
          </p:cNvPr>
          <p:cNvCxnSpPr>
            <a:cxnSpLocks/>
          </p:cNvCxnSpPr>
          <p:nvPr/>
        </p:nvCxnSpPr>
        <p:spPr bwMode="auto">
          <a:xfrm>
            <a:off x="3355487" y="4114800"/>
            <a:ext cx="2359513" cy="1045680"/>
          </a:xfrm>
          <a:prstGeom prst="straightConnector1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E60F115C-DA8E-094D-AB1F-2C7E2A45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基本的な考え方　</a:t>
            </a:r>
            <a:r>
              <a:rPr kumimoji="1" lang="en-US" altLang="ja-JP" dirty="0"/>
              <a:t>– </a:t>
            </a:r>
            <a:r>
              <a:rPr kumimoji="1" lang="ja-JP" altLang="en-US"/>
              <a:t>暗号化と復号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18994B-1978-DB4C-90BA-C27F5539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1"/>
            <a:ext cx="7543800" cy="1066800"/>
          </a:xfrm>
        </p:spPr>
        <p:txBody>
          <a:bodyPr/>
          <a:lstStyle/>
          <a:p>
            <a:r>
              <a:rPr kumimoji="1" lang="ja-JP" altLang="en-US"/>
              <a:t>自分</a:t>
            </a:r>
            <a:r>
              <a:rPr kumimoji="1" lang="en-US" altLang="ja-JP" dirty="0"/>
              <a:t>(A)</a:t>
            </a:r>
            <a:r>
              <a:rPr kumimoji="1" lang="ja-JP" altLang="en-US"/>
              <a:t>から</a:t>
            </a:r>
            <a:r>
              <a:rPr kumimoji="1" lang="en-US" altLang="ja-JP" dirty="0"/>
              <a:t>B</a:t>
            </a:r>
            <a:r>
              <a:rPr kumimoji="1" lang="ja-JP" altLang="en-US"/>
              <a:t>に暗号文を送る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BD98BE-6D58-2C45-A9FB-1374DBEC0EFE}"/>
              </a:ext>
            </a:extLst>
          </p:cNvPr>
          <p:cNvGrpSpPr/>
          <p:nvPr/>
        </p:nvGrpSpPr>
        <p:grpSpPr>
          <a:xfrm>
            <a:off x="318373" y="3086465"/>
            <a:ext cx="2886929" cy="1256935"/>
            <a:chOff x="237271" y="2895600"/>
            <a:chExt cx="2886929" cy="1256935"/>
          </a:xfrm>
        </p:grpSpPr>
        <p:pic>
          <p:nvPicPr>
            <p:cNvPr id="5" name="グラフィックス 4" descr="ユーザー 単色塗りつぶし">
              <a:extLst>
                <a:ext uri="{FF2B5EF4-FFF2-40B4-BE49-F238E27FC236}">
                  <a16:creationId xmlns:a16="http://schemas.microsoft.com/office/drawing/2014/main" id="{6460EDCD-895E-3D4F-B926-2CA16F51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09800" y="2895600"/>
              <a:ext cx="914400" cy="91440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4A6F587-DE55-D744-B05B-1D4F5BA19761}"/>
                </a:ext>
              </a:extLst>
            </p:cNvPr>
            <p:cNvSpPr txBox="1"/>
            <p:nvPr/>
          </p:nvSpPr>
          <p:spPr>
            <a:xfrm>
              <a:off x="237271" y="2952206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83FACDC-566E-C349-A34F-9D98B61798D6}"/>
              </a:ext>
            </a:extLst>
          </p:cNvPr>
          <p:cNvGrpSpPr/>
          <p:nvPr/>
        </p:nvGrpSpPr>
        <p:grpSpPr>
          <a:xfrm>
            <a:off x="5878286" y="3086465"/>
            <a:ext cx="3037114" cy="1219200"/>
            <a:chOff x="5486400" y="3124200"/>
            <a:chExt cx="3037114" cy="1219200"/>
          </a:xfrm>
        </p:grpSpPr>
        <p:pic>
          <p:nvPicPr>
            <p:cNvPr id="8" name="グラフィックス 7" descr="ユーザー 枠線">
              <a:extLst>
                <a:ext uri="{FF2B5EF4-FFF2-40B4-BE49-F238E27FC236}">
                  <a16:creationId xmlns:a16="http://schemas.microsoft.com/office/drawing/2014/main" id="{A3F86E23-126D-5E43-9E82-0B6644F33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6400" y="3124200"/>
              <a:ext cx="914400" cy="9144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EED0FE7-E360-994F-9B8A-1B502E47C885}"/>
                </a:ext>
              </a:extLst>
            </p:cNvPr>
            <p:cNvSpPr txBox="1"/>
            <p:nvPr/>
          </p:nvSpPr>
          <p:spPr>
            <a:xfrm>
              <a:off x="6169985" y="3143071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7E02810-D1EA-8043-B3A2-44E384B11304}"/>
              </a:ext>
            </a:extLst>
          </p:cNvPr>
          <p:cNvGrpSpPr/>
          <p:nvPr/>
        </p:nvGrpSpPr>
        <p:grpSpPr>
          <a:xfrm>
            <a:off x="304800" y="5160480"/>
            <a:ext cx="2900502" cy="1297649"/>
            <a:chOff x="-157302" y="5105400"/>
            <a:chExt cx="2900502" cy="1297649"/>
          </a:xfrm>
        </p:grpSpPr>
        <p:pic>
          <p:nvPicPr>
            <p:cNvPr id="9" name="グラフィックス 8" descr="ユーザー 枠線">
              <a:extLst>
                <a:ext uri="{FF2B5EF4-FFF2-40B4-BE49-F238E27FC236}">
                  <a16:creationId xmlns:a16="http://schemas.microsoft.com/office/drawing/2014/main" id="{416F2521-115B-D84C-B5B4-A7F35B31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8800" y="5105400"/>
              <a:ext cx="914400" cy="914400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4085290-48B9-0742-9171-5F662511F490}"/>
                </a:ext>
              </a:extLst>
            </p:cNvPr>
            <p:cNvSpPr txBox="1"/>
            <p:nvPr/>
          </p:nvSpPr>
          <p:spPr>
            <a:xfrm>
              <a:off x="-157302" y="5202720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C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C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E8A002-6511-A74C-B9AA-C5F570D9B6D4}"/>
              </a:ext>
            </a:extLst>
          </p:cNvPr>
          <p:cNvSpPr txBox="1"/>
          <p:nvPr/>
        </p:nvSpPr>
        <p:spPr>
          <a:xfrm>
            <a:off x="762000" y="2595156"/>
            <a:ext cx="2387192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B</a:t>
            </a:r>
            <a:r>
              <a:rPr kumimoji="1" lang="ja-JP" altLang="en-US" sz="2000" b="0">
                <a:solidFill>
                  <a:srgbClr val="0070C0"/>
                </a:solidFill>
              </a:rPr>
              <a:t>の公開鍵で暗号化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7AE92A2-C06E-B84F-BD6E-2825712436CA}"/>
              </a:ext>
            </a:extLst>
          </p:cNvPr>
          <p:cNvCxnSpPr>
            <a:cxnSpLocks/>
          </p:cNvCxnSpPr>
          <p:nvPr/>
        </p:nvCxnSpPr>
        <p:spPr bwMode="auto">
          <a:xfrm>
            <a:off x="3355487" y="3589385"/>
            <a:ext cx="2351620" cy="0"/>
          </a:xfrm>
          <a:prstGeom prst="straightConnector1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BC2522-3511-134A-AA03-E89A09E5FCAD}"/>
              </a:ext>
            </a:extLst>
          </p:cNvPr>
          <p:cNvSpPr txBox="1"/>
          <p:nvPr/>
        </p:nvSpPr>
        <p:spPr>
          <a:xfrm>
            <a:off x="5845629" y="2581610"/>
            <a:ext cx="3122971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B</a:t>
            </a:r>
            <a:r>
              <a:rPr kumimoji="1" lang="ja-JP" altLang="en-US" sz="2000" b="0">
                <a:solidFill>
                  <a:srgbClr val="0070C0"/>
                </a:solidFill>
              </a:rPr>
              <a:t>だけが秘密鍵で復号可能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8B44D7C-67A6-8F42-83CB-BB3E9E97B1AA}"/>
              </a:ext>
            </a:extLst>
          </p:cNvPr>
          <p:cNvCxnSpPr>
            <a:cxnSpLocks/>
          </p:cNvCxnSpPr>
          <p:nvPr/>
        </p:nvCxnSpPr>
        <p:spPr bwMode="auto">
          <a:xfrm>
            <a:off x="2743200" y="4114800"/>
            <a:ext cx="0" cy="1066800"/>
          </a:xfrm>
          <a:prstGeom prst="straightConnector1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乗算記号 24">
            <a:extLst>
              <a:ext uri="{FF2B5EF4-FFF2-40B4-BE49-F238E27FC236}">
                <a16:creationId xmlns:a16="http://schemas.microsoft.com/office/drawing/2014/main" id="{517C7111-3407-054C-A4F8-EA82772E2E66}"/>
              </a:ext>
            </a:extLst>
          </p:cNvPr>
          <p:cNvSpPr/>
          <p:nvPr/>
        </p:nvSpPr>
        <p:spPr bwMode="auto">
          <a:xfrm>
            <a:off x="1942298" y="4774982"/>
            <a:ext cx="546973" cy="627820"/>
          </a:xfrm>
          <a:prstGeom prst="mathMultiply">
            <a:avLst>
              <a:gd name="adj1" fmla="val 9234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6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43BFC76A-06DE-C945-803A-2E80A144F0AA}"/>
              </a:ext>
            </a:extLst>
          </p:cNvPr>
          <p:cNvGrpSpPr/>
          <p:nvPr/>
        </p:nvGrpSpPr>
        <p:grpSpPr>
          <a:xfrm>
            <a:off x="3426786" y="4305665"/>
            <a:ext cx="1909631" cy="446501"/>
            <a:chOff x="5642781" y="1997072"/>
            <a:chExt cx="1909631" cy="446501"/>
          </a:xfrm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70AAF07C-10BA-3548-BB0E-CFF2843C9647}"/>
                </a:ext>
              </a:extLst>
            </p:cNvPr>
            <p:cNvSpPr txBox="1"/>
            <p:nvPr/>
          </p:nvSpPr>
          <p:spPr>
            <a:xfrm>
              <a:off x="5666959" y="2010233"/>
              <a:ext cx="1885453" cy="400110"/>
            </a:xfrm>
            <a:prstGeom prst="rect">
              <a:avLst/>
            </a:prstGeom>
            <a:solidFill>
              <a:schemeClr val="bg1"/>
            </a:solidFill>
            <a:ln w="38100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B</a:t>
              </a:r>
              <a:r>
                <a:rPr kumimoji="1" lang="ja-JP" altLang="en-US" sz="2000" b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向けの暗号文</a:t>
              </a:r>
              <a:endParaRPr kumimoji="1" lang="en-US" altLang="ja-JP" sz="2000" b="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6" name="角丸四角形 35">
              <a:extLst>
                <a:ext uri="{FF2B5EF4-FFF2-40B4-BE49-F238E27FC236}">
                  <a16:creationId xmlns:a16="http://schemas.microsoft.com/office/drawing/2014/main" id="{0928A596-25F0-524B-A8B4-B7FDD6BA0887}"/>
                </a:ext>
              </a:extLst>
            </p:cNvPr>
            <p:cNvSpPr/>
            <p:nvPr/>
          </p:nvSpPr>
          <p:spPr bwMode="auto">
            <a:xfrm>
              <a:off x="5642781" y="1997072"/>
              <a:ext cx="1898277" cy="446501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AB259663-09FF-E047-B2FE-FDE273EDE3AF}"/>
              </a:ext>
            </a:extLst>
          </p:cNvPr>
          <p:cNvGrpSpPr/>
          <p:nvPr/>
        </p:nvGrpSpPr>
        <p:grpSpPr>
          <a:xfrm>
            <a:off x="5943293" y="5257800"/>
            <a:ext cx="3039329" cy="1219200"/>
            <a:chOff x="5029200" y="5105400"/>
            <a:chExt cx="3039329" cy="1219200"/>
          </a:xfrm>
        </p:grpSpPr>
        <p:pic>
          <p:nvPicPr>
            <p:cNvPr id="38" name="グラフィックス 37" descr="ユーザー 枠線">
              <a:extLst>
                <a:ext uri="{FF2B5EF4-FFF2-40B4-BE49-F238E27FC236}">
                  <a16:creationId xmlns:a16="http://schemas.microsoft.com/office/drawing/2014/main" id="{FA93072F-483D-A54C-B36F-7A52B17D8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9200" y="5105400"/>
              <a:ext cx="914400" cy="914400"/>
            </a:xfrm>
            <a:prstGeom prst="rect">
              <a:avLst/>
            </a:prstGeom>
          </p:spPr>
        </p:pic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9F79B7B5-543C-484F-9F01-99A327535D1A}"/>
                </a:ext>
              </a:extLst>
            </p:cNvPr>
            <p:cNvSpPr txBox="1"/>
            <p:nvPr/>
          </p:nvSpPr>
          <p:spPr>
            <a:xfrm>
              <a:off x="5715000" y="5124271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42" name="乗算記号 41">
            <a:extLst>
              <a:ext uri="{FF2B5EF4-FFF2-40B4-BE49-F238E27FC236}">
                <a16:creationId xmlns:a16="http://schemas.microsoft.com/office/drawing/2014/main" id="{DB1D9A00-340E-574C-93D3-A760F1569703}"/>
              </a:ext>
            </a:extLst>
          </p:cNvPr>
          <p:cNvSpPr/>
          <p:nvPr/>
        </p:nvSpPr>
        <p:spPr bwMode="auto">
          <a:xfrm>
            <a:off x="5739220" y="4867690"/>
            <a:ext cx="546973" cy="627820"/>
          </a:xfrm>
          <a:prstGeom prst="mathMultiply">
            <a:avLst>
              <a:gd name="adj1" fmla="val 9234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6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1901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309CF-96DE-AE46-97EE-B465E0E3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環境整備</a:t>
            </a:r>
            <a:r>
              <a:rPr kumimoji="1" lang="en-US" altLang="ja-JP" dirty="0"/>
              <a:t>(2) – </a:t>
            </a:r>
            <a:r>
              <a:rPr kumimoji="1" lang="ja-JP" altLang="en-US"/>
              <a:t>公開鍵ファイルの書出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EED8D9-87E9-7A4C-A581-46466F53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8153400" cy="609600"/>
          </a:xfrm>
        </p:spPr>
        <p:txBody>
          <a:bodyPr/>
          <a:lstStyle/>
          <a:p>
            <a:r>
              <a:rPr kumimoji="1" lang="en-US" altLang="ja-JP" dirty="0"/>
              <a:t>--export </a:t>
            </a:r>
            <a:r>
              <a:rPr kumimoji="1" lang="ja-JP" altLang="en-US"/>
              <a:t>で公開鍵ファイルを書き出す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D2DAA53-2B5D-D745-9C3D-0489D5D64DC2}"/>
              </a:ext>
            </a:extLst>
          </p:cNvPr>
          <p:cNvGrpSpPr/>
          <p:nvPr/>
        </p:nvGrpSpPr>
        <p:grpSpPr>
          <a:xfrm>
            <a:off x="584200" y="2019300"/>
            <a:ext cx="8204200" cy="4152900"/>
            <a:chOff x="584200" y="1587501"/>
            <a:chExt cx="8204200" cy="4152900"/>
          </a:xfrm>
        </p:grpSpPr>
        <p:pic>
          <p:nvPicPr>
            <p:cNvPr id="5" name="図 4" descr="テキスト&#10;&#10;自動的に生成された説明">
              <a:extLst>
                <a:ext uri="{FF2B5EF4-FFF2-40B4-BE49-F238E27FC236}">
                  <a16:creationId xmlns:a16="http://schemas.microsoft.com/office/drawing/2014/main" id="{2641055A-63BE-9C4E-A5F1-0AA57D688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200" y="1587501"/>
              <a:ext cx="8204200" cy="4152900"/>
            </a:xfrm>
            <a:prstGeom prst="rect">
              <a:avLst/>
            </a:prstGeom>
          </p:spPr>
        </p:pic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1484856A-0F19-224F-9A1A-A41500C13C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0857" y="1819475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5BF44E48-4A12-A14D-BA74-F84E21390DD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794" y="2655498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D3D3FD4A-5161-DF44-967F-D521DD9AFD41}"/>
                </a:ext>
              </a:extLst>
            </p:cNvPr>
            <p:cNvCxnSpPr/>
            <p:nvPr/>
          </p:nvCxnSpPr>
          <p:spPr bwMode="auto">
            <a:xfrm>
              <a:off x="829491" y="3272245"/>
              <a:ext cx="1600200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BF105EC7-9EB5-CB45-B03F-84D13199927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9086" y="2449285"/>
              <a:ext cx="6313714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131A80B9-54D9-5645-8981-BE4F608E2721}"/>
                </a:ext>
              </a:extLst>
            </p:cNvPr>
            <p:cNvSpPr/>
            <p:nvPr/>
          </p:nvSpPr>
          <p:spPr bwMode="auto">
            <a:xfrm>
              <a:off x="3429000" y="2655497"/>
              <a:ext cx="1143000" cy="240077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226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0F115C-DA8E-094D-AB1F-2C7E2A45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基本的な考え方</a:t>
            </a:r>
            <a:r>
              <a:rPr kumimoji="1" lang="en-US" altLang="ja-JP" dirty="0"/>
              <a:t> – </a:t>
            </a:r>
            <a:r>
              <a:rPr kumimoji="1" lang="ja-JP" altLang="en-US"/>
              <a:t>暗号化と復号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18994B-1978-DB4C-90BA-C27F5539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1"/>
            <a:ext cx="7543800" cy="1066800"/>
          </a:xfrm>
        </p:spPr>
        <p:txBody>
          <a:bodyPr/>
          <a:lstStyle/>
          <a:p>
            <a:r>
              <a:rPr kumimoji="1" lang="en-US" altLang="ja-JP" dirty="0"/>
              <a:t>B</a:t>
            </a:r>
            <a:r>
              <a:rPr kumimoji="1" lang="ja-JP" altLang="en-US"/>
              <a:t>から自分</a:t>
            </a:r>
            <a:r>
              <a:rPr kumimoji="1" lang="en-US" altLang="ja-JP" dirty="0"/>
              <a:t>(A)</a:t>
            </a:r>
            <a:r>
              <a:rPr kumimoji="1" lang="ja-JP" altLang="en-US"/>
              <a:t>に送られた暗号文を読む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BD98BE-6D58-2C45-A9FB-1374DBEC0EFE}"/>
              </a:ext>
            </a:extLst>
          </p:cNvPr>
          <p:cNvGrpSpPr/>
          <p:nvPr/>
        </p:nvGrpSpPr>
        <p:grpSpPr>
          <a:xfrm>
            <a:off x="242173" y="3086465"/>
            <a:ext cx="2886929" cy="1256935"/>
            <a:chOff x="237271" y="2895600"/>
            <a:chExt cx="2886929" cy="1256935"/>
          </a:xfrm>
        </p:grpSpPr>
        <p:pic>
          <p:nvPicPr>
            <p:cNvPr id="5" name="グラフィックス 4" descr="ユーザー 単色塗りつぶし">
              <a:extLst>
                <a:ext uri="{FF2B5EF4-FFF2-40B4-BE49-F238E27FC236}">
                  <a16:creationId xmlns:a16="http://schemas.microsoft.com/office/drawing/2014/main" id="{6460EDCD-895E-3D4F-B926-2CA16F51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09800" y="2895600"/>
              <a:ext cx="914400" cy="91440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4A6F587-DE55-D744-B05B-1D4F5BA19761}"/>
                </a:ext>
              </a:extLst>
            </p:cNvPr>
            <p:cNvSpPr txBox="1"/>
            <p:nvPr/>
          </p:nvSpPr>
          <p:spPr>
            <a:xfrm>
              <a:off x="237271" y="2952206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83FACDC-566E-C349-A34F-9D98B61798D6}"/>
              </a:ext>
            </a:extLst>
          </p:cNvPr>
          <p:cNvGrpSpPr/>
          <p:nvPr/>
        </p:nvGrpSpPr>
        <p:grpSpPr>
          <a:xfrm>
            <a:off x="5802086" y="3086465"/>
            <a:ext cx="3037114" cy="1219200"/>
            <a:chOff x="5486400" y="3124200"/>
            <a:chExt cx="3037114" cy="1219200"/>
          </a:xfrm>
        </p:grpSpPr>
        <p:pic>
          <p:nvPicPr>
            <p:cNvPr id="8" name="グラフィックス 7" descr="ユーザー 枠線">
              <a:extLst>
                <a:ext uri="{FF2B5EF4-FFF2-40B4-BE49-F238E27FC236}">
                  <a16:creationId xmlns:a16="http://schemas.microsoft.com/office/drawing/2014/main" id="{A3F86E23-126D-5E43-9E82-0B6644F33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6400" y="3124200"/>
              <a:ext cx="914400" cy="9144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EED0FE7-E360-994F-9B8A-1B502E47C885}"/>
                </a:ext>
              </a:extLst>
            </p:cNvPr>
            <p:cNvSpPr txBox="1"/>
            <p:nvPr/>
          </p:nvSpPr>
          <p:spPr>
            <a:xfrm>
              <a:off x="6169985" y="3143071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7E02810-D1EA-8043-B3A2-44E384B11304}"/>
              </a:ext>
            </a:extLst>
          </p:cNvPr>
          <p:cNvGrpSpPr/>
          <p:nvPr/>
        </p:nvGrpSpPr>
        <p:grpSpPr>
          <a:xfrm>
            <a:off x="228600" y="5160480"/>
            <a:ext cx="2900502" cy="1297649"/>
            <a:chOff x="-157302" y="5105400"/>
            <a:chExt cx="2900502" cy="1297649"/>
          </a:xfrm>
        </p:grpSpPr>
        <p:pic>
          <p:nvPicPr>
            <p:cNvPr id="9" name="グラフィックス 8" descr="ユーザー 枠線">
              <a:extLst>
                <a:ext uri="{FF2B5EF4-FFF2-40B4-BE49-F238E27FC236}">
                  <a16:creationId xmlns:a16="http://schemas.microsoft.com/office/drawing/2014/main" id="{416F2521-115B-D84C-B5B4-A7F35B31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8800" y="5105400"/>
              <a:ext cx="914400" cy="914400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4085290-48B9-0742-9171-5F662511F490}"/>
                </a:ext>
              </a:extLst>
            </p:cNvPr>
            <p:cNvSpPr txBox="1"/>
            <p:nvPr/>
          </p:nvSpPr>
          <p:spPr>
            <a:xfrm>
              <a:off x="-157302" y="5202720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C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C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E8A002-6511-A74C-B9AA-C5F570D9B6D4}"/>
              </a:ext>
            </a:extLst>
          </p:cNvPr>
          <p:cNvSpPr txBox="1"/>
          <p:nvPr/>
        </p:nvSpPr>
        <p:spPr>
          <a:xfrm>
            <a:off x="6058716" y="2581610"/>
            <a:ext cx="2385589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A</a:t>
            </a:r>
            <a:r>
              <a:rPr kumimoji="1" lang="ja-JP" altLang="en-US" sz="2000" b="0">
                <a:solidFill>
                  <a:srgbClr val="0070C0"/>
                </a:solidFill>
              </a:rPr>
              <a:t>の公開鍵で暗号化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7AE92A2-C06E-B84F-BD6E-2825712436CA}"/>
              </a:ext>
            </a:extLst>
          </p:cNvPr>
          <p:cNvCxnSpPr>
            <a:cxnSpLocks/>
          </p:cNvCxnSpPr>
          <p:nvPr/>
        </p:nvCxnSpPr>
        <p:spPr bwMode="auto">
          <a:xfrm>
            <a:off x="3206527" y="3589385"/>
            <a:ext cx="2432273" cy="0"/>
          </a:xfrm>
          <a:prstGeom prst="straightConnector1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BC2522-3511-134A-AA03-E89A09E5FCAD}"/>
              </a:ext>
            </a:extLst>
          </p:cNvPr>
          <p:cNvSpPr txBox="1"/>
          <p:nvPr/>
        </p:nvSpPr>
        <p:spPr>
          <a:xfrm>
            <a:off x="375672" y="2543875"/>
            <a:ext cx="3121367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A</a:t>
            </a:r>
            <a:r>
              <a:rPr kumimoji="1" lang="ja-JP" altLang="en-US" sz="2000" b="0">
                <a:solidFill>
                  <a:srgbClr val="0070C0"/>
                </a:solidFill>
              </a:rPr>
              <a:t>だけが秘密鍵で復号可能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EA0895D-7D32-D143-B145-1971B47CF982}"/>
              </a:ext>
            </a:extLst>
          </p:cNvPr>
          <p:cNvCxnSpPr>
            <a:cxnSpLocks/>
          </p:cNvCxnSpPr>
          <p:nvPr/>
        </p:nvCxnSpPr>
        <p:spPr bwMode="auto">
          <a:xfrm flipH="1">
            <a:off x="3206527" y="4000865"/>
            <a:ext cx="2432273" cy="1275806"/>
          </a:xfrm>
          <a:prstGeom prst="straightConnector1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乗算記号 26">
            <a:extLst>
              <a:ext uri="{FF2B5EF4-FFF2-40B4-BE49-F238E27FC236}">
                <a16:creationId xmlns:a16="http://schemas.microsoft.com/office/drawing/2014/main" id="{79D9E24C-86CF-0B4F-A114-055818D73679}"/>
              </a:ext>
            </a:extLst>
          </p:cNvPr>
          <p:cNvSpPr/>
          <p:nvPr/>
        </p:nvSpPr>
        <p:spPr bwMode="auto">
          <a:xfrm>
            <a:off x="2659554" y="4756253"/>
            <a:ext cx="546973" cy="627820"/>
          </a:xfrm>
          <a:prstGeom prst="mathMultiply">
            <a:avLst>
              <a:gd name="adj1" fmla="val 9234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6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381D0A1A-6446-3448-8480-C41DC4B4FF43}"/>
              </a:ext>
            </a:extLst>
          </p:cNvPr>
          <p:cNvGrpSpPr/>
          <p:nvPr/>
        </p:nvGrpSpPr>
        <p:grpSpPr>
          <a:xfrm>
            <a:off x="3352800" y="3744499"/>
            <a:ext cx="1908027" cy="446501"/>
            <a:chOff x="5642781" y="1997072"/>
            <a:chExt cx="1908027" cy="446501"/>
          </a:xfrm>
        </p:grpSpPr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60E4609E-9C41-7644-8216-DDF84AFF8458}"/>
                </a:ext>
              </a:extLst>
            </p:cNvPr>
            <p:cNvSpPr txBox="1"/>
            <p:nvPr/>
          </p:nvSpPr>
          <p:spPr>
            <a:xfrm>
              <a:off x="5666959" y="2010233"/>
              <a:ext cx="1883849" cy="400110"/>
            </a:xfrm>
            <a:prstGeom prst="rect">
              <a:avLst/>
            </a:prstGeom>
            <a:solidFill>
              <a:schemeClr val="bg1"/>
            </a:solidFill>
            <a:ln w="38100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A</a:t>
              </a:r>
              <a:r>
                <a:rPr kumimoji="1" lang="ja-JP" altLang="en-US" sz="2000" b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向けの暗号文</a:t>
              </a:r>
              <a:endParaRPr kumimoji="1" lang="en-US" altLang="ja-JP" sz="2000" b="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0" name="角丸四角形 39">
              <a:extLst>
                <a:ext uri="{FF2B5EF4-FFF2-40B4-BE49-F238E27FC236}">
                  <a16:creationId xmlns:a16="http://schemas.microsoft.com/office/drawing/2014/main" id="{3128C05C-5AC5-E043-AEC1-2D1EF38C1A46}"/>
                </a:ext>
              </a:extLst>
            </p:cNvPr>
            <p:cNvSpPr/>
            <p:nvPr/>
          </p:nvSpPr>
          <p:spPr bwMode="auto">
            <a:xfrm>
              <a:off x="5642781" y="1997072"/>
              <a:ext cx="1898277" cy="446501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E1027A93-11B8-EC43-9776-10CEB4879CE3}"/>
              </a:ext>
            </a:extLst>
          </p:cNvPr>
          <p:cNvGrpSpPr/>
          <p:nvPr/>
        </p:nvGrpSpPr>
        <p:grpSpPr>
          <a:xfrm>
            <a:off x="5766673" y="5257800"/>
            <a:ext cx="3039329" cy="1219200"/>
            <a:chOff x="5029200" y="5105400"/>
            <a:chExt cx="3039329" cy="1219200"/>
          </a:xfrm>
        </p:grpSpPr>
        <p:pic>
          <p:nvPicPr>
            <p:cNvPr id="42" name="グラフィックス 41" descr="ユーザー 枠線">
              <a:extLst>
                <a:ext uri="{FF2B5EF4-FFF2-40B4-BE49-F238E27FC236}">
                  <a16:creationId xmlns:a16="http://schemas.microsoft.com/office/drawing/2014/main" id="{39C5C7FD-6881-6740-A781-79FD8A913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9200" y="5105400"/>
              <a:ext cx="914400" cy="914400"/>
            </a:xfrm>
            <a:prstGeom prst="rect">
              <a:avLst/>
            </a:prstGeom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8917926C-8E35-D843-99FC-95BF1832CC4D}"/>
                </a:ext>
              </a:extLst>
            </p:cNvPr>
            <p:cNvSpPr txBox="1"/>
            <p:nvPr/>
          </p:nvSpPr>
          <p:spPr>
            <a:xfrm>
              <a:off x="5715000" y="5124271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44" name="乗算記号 43">
            <a:extLst>
              <a:ext uri="{FF2B5EF4-FFF2-40B4-BE49-F238E27FC236}">
                <a16:creationId xmlns:a16="http://schemas.microsoft.com/office/drawing/2014/main" id="{F335B17E-36F1-1149-8723-CA60DE0075AD}"/>
              </a:ext>
            </a:extLst>
          </p:cNvPr>
          <p:cNvSpPr/>
          <p:nvPr/>
        </p:nvSpPr>
        <p:spPr bwMode="auto">
          <a:xfrm>
            <a:off x="5562600" y="4867690"/>
            <a:ext cx="546973" cy="627820"/>
          </a:xfrm>
          <a:prstGeom prst="mathMultiply">
            <a:avLst>
              <a:gd name="adj1" fmla="val 9234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6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730E7212-526C-0C46-BB5C-A35AF0B57E3D}"/>
              </a:ext>
            </a:extLst>
          </p:cNvPr>
          <p:cNvCxnSpPr>
            <a:cxnSpLocks/>
          </p:cNvCxnSpPr>
          <p:nvPr/>
        </p:nvCxnSpPr>
        <p:spPr bwMode="auto">
          <a:xfrm>
            <a:off x="6248400" y="4005219"/>
            <a:ext cx="0" cy="1252581"/>
          </a:xfrm>
          <a:prstGeom prst="straightConnector1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173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0F115C-DA8E-094D-AB1F-2C7E2A45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基本的な考え方</a:t>
            </a:r>
            <a:r>
              <a:rPr kumimoji="1" lang="en-US" altLang="ja-JP" dirty="0"/>
              <a:t> – </a:t>
            </a:r>
            <a:r>
              <a:rPr kumimoji="1" lang="ja-JP" altLang="en-US"/>
              <a:t>署名と確認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18994B-1978-DB4C-90BA-C27F5539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1"/>
            <a:ext cx="7543800" cy="1066800"/>
          </a:xfrm>
        </p:spPr>
        <p:txBody>
          <a:bodyPr/>
          <a:lstStyle/>
          <a:p>
            <a:r>
              <a:rPr kumimoji="1" lang="ja-JP" altLang="en-US"/>
              <a:t>自分</a:t>
            </a:r>
            <a:r>
              <a:rPr kumimoji="1" lang="en-US" altLang="ja-JP" dirty="0"/>
              <a:t>(A)</a:t>
            </a:r>
            <a:r>
              <a:rPr kumimoji="1" lang="ja-JP" altLang="en-US"/>
              <a:t>が署名する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BD98BE-6D58-2C45-A9FB-1374DBEC0EFE}"/>
              </a:ext>
            </a:extLst>
          </p:cNvPr>
          <p:cNvGrpSpPr/>
          <p:nvPr/>
        </p:nvGrpSpPr>
        <p:grpSpPr>
          <a:xfrm>
            <a:off x="394573" y="3086465"/>
            <a:ext cx="2886929" cy="1256935"/>
            <a:chOff x="237271" y="2895600"/>
            <a:chExt cx="2886929" cy="1256935"/>
          </a:xfrm>
        </p:grpSpPr>
        <p:pic>
          <p:nvPicPr>
            <p:cNvPr id="5" name="グラフィックス 4" descr="ユーザー 単色塗りつぶし">
              <a:extLst>
                <a:ext uri="{FF2B5EF4-FFF2-40B4-BE49-F238E27FC236}">
                  <a16:creationId xmlns:a16="http://schemas.microsoft.com/office/drawing/2014/main" id="{6460EDCD-895E-3D4F-B926-2CA16F51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9800" y="2895600"/>
              <a:ext cx="914400" cy="91440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4A6F587-DE55-D744-B05B-1D4F5BA19761}"/>
                </a:ext>
              </a:extLst>
            </p:cNvPr>
            <p:cNvSpPr txBox="1"/>
            <p:nvPr/>
          </p:nvSpPr>
          <p:spPr>
            <a:xfrm>
              <a:off x="237271" y="2952206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83FACDC-566E-C349-A34F-9D98B61798D6}"/>
              </a:ext>
            </a:extLst>
          </p:cNvPr>
          <p:cNvGrpSpPr/>
          <p:nvPr/>
        </p:nvGrpSpPr>
        <p:grpSpPr>
          <a:xfrm>
            <a:off x="5954486" y="3086465"/>
            <a:ext cx="3037114" cy="1219200"/>
            <a:chOff x="5486400" y="3124200"/>
            <a:chExt cx="3037114" cy="1219200"/>
          </a:xfrm>
        </p:grpSpPr>
        <p:pic>
          <p:nvPicPr>
            <p:cNvPr id="8" name="グラフィックス 7" descr="ユーザー 枠線">
              <a:extLst>
                <a:ext uri="{FF2B5EF4-FFF2-40B4-BE49-F238E27FC236}">
                  <a16:creationId xmlns:a16="http://schemas.microsoft.com/office/drawing/2014/main" id="{A3F86E23-126D-5E43-9E82-0B6644F33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86400" y="3124200"/>
              <a:ext cx="914400" cy="9144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EED0FE7-E360-994F-9B8A-1B502E47C885}"/>
                </a:ext>
              </a:extLst>
            </p:cNvPr>
            <p:cNvSpPr txBox="1"/>
            <p:nvPr/>
          </p:nvSpPr>
          <p:spPr>
            <a:xfrm>
              <a:off x="6169985" y="3143071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7E02810-D1EA-8043-B3A2-44E384B11304}"/>
              </a:ext>
            </a:extLst>
          </p:cNvPr>
          <p:cNvGrpSpPr/>
          <p:nvPr/>
        </p:nvGrpSpPr>
        <p:grpSpPr>
          <a:xfrm>
            <a:off x="381000" y="5160480"/>
            <a:ext cx="2900502" cy="1297649"/>
            <a:chOff x="-157302" y="5105400"/>
            <a:chExt cx="2900502" cy="1297649"/>
          </a:xfrm>
        </p:grpSpPr>
        <p:pic>
          <p:nvPicPr>
            <p:cNvPr id="9" name="グラフィックス 8" descr="ユーザー 枠線">
              <a:extLst>
                <a:ext uri="{FF2B5EF4-FFF2-40B4-BE49-F238E27FC236}">
                  <a16:creationId xmlns:a16="http://schemas.microsoft.com/office/drawing/2014/main" id="{416F2521-115B-D84C-B5B4-A7F35B31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28800" y="5105400"/>
              <a:ext cx="914400" cy="914400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4085290-48B9-0742-9171-5F662511F490}"/>
                </a:ext>
              </a:extLst>
            </p:cNvPr>
            <p:cNvSpPr txBox="1"/>
            <p:nvPr/>
          </p:nvSpPr>
          <p:spPr>
            <a:xfrm>
              <a:off x="-157302" y="5202720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C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C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5179C76-A1E2-D041-B41E-400D33A4FBE8}"/>
              </a:ext>
            </a:extLst>
          </p:cNvPr>
          <p:cNvGrpSpPr/>
          <p:nvPr/>
        </p:nvGrpSpPr>
        <p:grpSpPr>
          <a:xfrm>
            <a:off x="5943293" y="5257800"/>
            <a:ext cx="3039329" cy="1219200"/>
            <a:chOff x="5029200" y="5105400"/>
            <a:chExt cx="3039329" cy="1219200"/>
          </a:xfrm>
        </p:grpSpPr>
        <p:pic>
          <p:nvPicPr>
            <p:cNvPr id="10" name="グラフィックス 9" descr="ユーザー 枠線">
              <a:extLst>
                <a:ext uri="{FF2B5EF4-FFF2-40B4-BE49-F238E27FC236}">
                  <a16:creationId xmlns:a16="http://schemas.microsoft.com/office/drawing/2014/main" id="{1737E64B-6E8C-6A4A-9B21-788D0736D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29200" y="5105400"/>
              <a:ext cx="914400" cy="914400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5DBC29C-D597-E244-9927-88EC065A1A52}"/>
                </a:ext>
              </a:extLst>
            </p:cNvPr>
            <p:cNvSpPr txBox="1"/>
            <p:nvPr/>
          </p:nvSpPr>
          <p:spPr>
            <a:xfrm>
              <a:off x="5715000" y="5124271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E8A002-6511-A74C-B9AA-C5F570D9B6D4}"/>
              </a:ext>
            </a:extLst>
          </p:cNvPr>
          <p:cNvSpPr txBox="1"/>
          <p:nvPr/>
        </p:nvSpPr>
        <p:spPr>
          <a:xfrm>
            <a:off x="1189536" y="2319961"/>
            <a:ext cx="2355132" cy="70788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A</a:t>
            </a:r>
            <a:r>
              <a:rPr kumimoji="1" lang="ja-JP" altLang="en-US" sz="2000" b="0">
                <a:solidFill>
                  <a:srgbClr val="0070C0"/>
                </a:solidFill>
              </a:rPr>
              <a:t>の秘密鍵で署名</a:t>
            </a:r>
            <a:endParaRPr kumimoji="1" lang="en-US" altLang="ja-JP" sz="2000" b="0" dirty="0">
              <a:solidFill>
                <a:srgbClr val="0070C0"/>
              </a:solidFill>
            </a:endParaRPr>
          </a:p>
          <a:p>
            <a:r>
              <a:rPr kumimoji="1" lang="en-US" altLang="ja-JP" sz="2000" b="0" dirty="0">
                <a:solidFill>
                  <a:srgbClr val="0070C0"/>
                </a:solidFill>
              </a:rPr>
              <a:t>(A</a:t>
            </a:r>
            <a:r>
              <a:rPr kumimoji="1" lang="ja-JP" altLang="en-US" sz="2000" b="0">
                <a:solidFill>
                  <a:srgbClr val="0070C0"/>
                </a:solidFill>
              </a:rPr>
              <a:t>だけが実行可能</a:t>
            </a:r>
            <a:r>
              <a:rPr kumimoji="1" lang="en-US" altLang="ja-JP" sz="2000" b="0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7AE92A2-C06E-B84F-BD6E-2825712436CA}"/>
              </a:ext>
            </a:extLst>
          </p:cNvPr>
          <p:cNvCxnSpPr>
            <a:cxnSpLocks/>
          </p:cNvCxnSpPr>
          <p:nvPr/>
        </p:nvCxnSpPr>
        <p:spPr bwMode="auto">
          <a:xfrm>
            <a:off x="3544668" y="3589385"/>
            <a:ext cx="2170332" cy="0"/>
          </a:xfrm>
          <a:prstGeom prst="straightConnector1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BC2522-3511-134A-AA03-E89A09E5FCAD}"/>
              </a:ext>
            </a:extLst>
          </p:cNvPr>
          <p:cNvSpPr txBox="1"/>
          <p:nvPr/>
        </p:nvSpPr>
        <p:spPr>
          <a:xfrm>
            <a:off x="3405611" y="5388114"/>
            <a:ext cx="2385589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b="0">
                <a:solidFill>
                  <a:srgbClr val="0070C0"/>
                </a:solidFill>
              </a:rPr>
              <a:t>全員が</a:t>
            </a:r>
            <a:r>
              <a:rPr kumimoji="1" lang="en-US" altLang="ja-JP" sz="2000" b="0" dirty="0">
                <a:solidFill>
                  <a:srgbClr val="0070C0"/>
                </a:solidFill>
              </a:rPr>
              <a:t>A</a:t>
            </a:r>
            <a:r>
              <a:rPr kumimoji="1" lang="ja-JP" altLang="en-US" sz="2000" b="0">
                <a:solidFill>
                  <a:srgbClr val="0070C0"/>
                </a:solidFill>
              </a:rPr>
              <a:t>の公開鍵で</a:t>
            </a:r>
            <a:endParaRPr kumimoji="1" lang="en-US" altLang="ja-JP" sz="2000" b="0" dirty="0">
              <a:solidFill>
                <a:srgbClr val="0070C0"/>
              </a:solidFill>
            </a:endParaRPr>
          </a:p>
          <a:p>
            <a:r>
              <a:rPr kumimoji="1" lang="ja-JP" altLang="en-US" sz="2000" b="0">
                <a:solidFill>
                  <a:srgbClr val="0070C0"/>
                </a:solidFill>
              </a:rPr>
              <a:t>署名の検証可能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08237DA7-9E29-4245-9C9B-95AFC87F9B7D}"/>
              </a:ext>
            </a:extLst>
          </p:cNvPr>
          <p:cNvCxnSpPr>
            <a:cxnSpLocks/>
          </p:cNvCxnSpPr>
          <p:nvPr/>
        </p:nvCxnSpPr>
        <p:spPr bwMode="auto">
          <a:xfrm>
            <a:off x="3502986" y="4097225"/>
            <a:ext cx="2212014" cy="1063255"/>
          </a:xfrm>
          <a:prstGeom prst="straightConnector1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8B44D7C-67A6-8F42-83CB-BB3E9E97B1AA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2819400" y="4097225"/>
            <a:ext cx="4902" cy="1063255"/>
          </a:xfrm>
          <a:prstGeom prst="straightConnector1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00AC23E-EAA8-9D42-967C-D6C1426D6881}"/>
              </a:ext>
            </a:extLst>
          </p:cNvPr>
          <p:cNvGrpSpPr/>
          <p:nvPr/>
        </p:nvGrpSpPr>
        <p:grpSpPr>
          <a:xfrm>
            <a:off x="3657600" y="4305665"/>
            <a:ext cx="1922455" cy="446501"/>
            <a:chOff x="5642781" y="1995808"/>
            <a:chExt cx="1922455" cy="446501"/>
          </a:xfrm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951B7D19-3F70-524D-8947-855094896957}"/>
                </a:ext>
              </a:extLst>
            </p:cNvPr>
            <p:cNvSpPr txBox="1"/>
            <p:nvPr/>
          </p:nvSpPr>
          <p:spPr>
            <a:xfrm>
              <a:off x="5666959" y="2010233"/>
              <a:ext cx="1898277" cy="400110"/>
            </a:xfrm>
            <a:prstGeom prst="rect">
              <a:avLst/>
            </a:prstGeom>
            <a:solidFill>
              <a:schemeClr val="bg1"/>
            </a:solidFill>
            <a:ln w="38100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A</a:t>
              </a:r>
              <a:r>
                <a:rPr kumimoji="1" lang="ja-JP" altLang="en-US" sz="2000" b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の署名付文書</a:t>
              </a:r>
              <a:endParaRPr kumimoji="1" lang="en-US" altLang="ja-JP" sz="2000" b="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" name="角丸四角形 5">
              <a:extLst>
                <a:ext uri="{FF2B5EF4-FFF2-40B4-BE49-F238E27FC236}">
                  <a16:creationId xmlns:a16="http://schemas.microsoft.com/office/drawing/2014/main" id="{00FB70DB-BF4A-4942-A695-F4F7520595A9}"/>
                </a:ext>
              </a:extLst>
            </p:cNvPr>
            <p:cNvSpPr/>
            <p:nvPr/>
          </p:nvSpPr>
          <p:spPr bwMode="auto">
            <a:xfrm>
              <a:off x="5642781" y="1995808"/>
              <a:ext cx="1898277" cy="446501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596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0F115C-DA8E-094D-AB1F-2C7E2A45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基本的な考え方　</a:t>
            </a:r>
            <a:r>
              <a:rPr kumimoji="1" lang="en-US" altLang="ja-JP" dirty="0"/>
              <a:t>–</a:t>
            </a:r>
            <a:r>
              <a:rPr kumimoji="1" lang="ja-JP" altLang="en-US"/>
              <a:t>　署名と確認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18994B-1978-DB4C-90BA-C27F5539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1"/>
            <a:ext cx="7543800" cy="1066800"/>
          </a:xfrm>
        </p:spPr>
        <p:txBody>
          <a:bodyPr/>
          <a:lstStyle/>
          <a:p>
            <a:r>
              <a:rPr kumimoji="1" lang="en-US" altLang="ja-JP" dirty="0"/>
              <a:t>B</a:t>
            </a:r>
            <a:r>
              <a:rPr kumimoji="1" lang="ja-JP" altLang="en-US"/>
              <a:t>から自分</a:t>
            </a:r>
            <a:r>
              <a:rPr kumimoji="1" lang="en-US" altLang="ja-JP" dirty="0"/>
              <a:t>(A)</a:t>
            </a:r>
            <a:r>
              <a:rPr kumimoji="1" lang="ja-JP" altLang="en-US"/>
              <a:t>に送られた署名を確認する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BD98BE-6D58-2C45-A9FB-1374DBEC0EFE}"/>
              </a:ext>
            </a:extLst>
          </p:cNvPr>
          <p:cNvGrpSpPr/>
          <p:nvPr/>
        </p:nvGrpSpPr>
        <p:grpSpPr>
          <a:xfrm>
            <a:off x="242173" y="3086465"/>
            <a:ext cx="2886929" cy="1256935"/>
            <a:chOff x="237271" y="2895600"/>
            <a:chExt cx="2886929" cy="1256935"/>
          </a:xfrm>
        </p:grpSpPr>
        <p:pic>
          <p:nvPicPr>
            <p:cNvPr id="5" name="グラフィックス 4" descr="ユーザー 単色塗りつぶし">
              <a:extLst>
                <a:ext uri="{FF2B5EF4-FFF2-40B4-BE49-F238E27FC236}">
                  <a16:creationId xmlns:a16="http://schemas.microsoft.com/office/drawing/2014/main" id="{6460EDCD-895E-3D4F-B926-2CA16F51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09800" y="2895600"/>
              <a:ext cx="914400" cy="91440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4A6F587-DE55-D744-B05B-1D4F5BA19761}"/>
                </a:ext>
              </a:extLst>
            </p:cNvPr>
            <p:cNvSpPr txBox="1"/>
            <p:nvPr/>
          </p:nvSpPr>
          <p:spPr>
            <a:xfrm>
              <a:off x="237271" y="2952206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83FACDC-566E-C349-A34F-9D98B61798D6}"/>
              </a:ext>
            </a:extLst>
          </p:cNvPr>
          <p:cNvGrpSpPr/>
          <p:nvPr/>
        </p:nvGrpSpPr>
        <p:grpSpPr>
          <a:xfrm>
            <a:off x="5802086" y="3086465"/>
            <a:ext cx="3037114" cy="1219200"/>
            <a:chOff x="5486400" y="3124200"/>
            <a:chExt cx="3037114" cy="1219200"/>
          </a:xfrm>
        </p:grpSpPr>
        <p:pic>
          <p:nvPicPr>
            <p:cNvPr id="8" name="グラフィックス 7" descr="ユーザー 枠線">
              <a:extLst>
                <a:ext uri="{FF2B5EF4-FFF2-40B4-BE49-F238E27FC236}">
                  <a16:creationId xmlns:a16="http://schemas.microsoft.com/office/drawing/2014/main" id="{A3F86E23-126D-5E43-9E82-0B6644F33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6400" y="3124200"/>
              <a:ext cx="914400" cy="9144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EED0FE7-E360-994F-9B8A-1B502E47C885}"/>
                </a:ext>
              </a:extLst>
            </p:cNvPr>
            <p:cNvSpPr txBox="1"/>
            <p:nvPr/>
          </p:nvSpPr>
          <p:spPr>
            <a:xfrm>
              <a:off x="6169985" y="3143071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7E02810-D1EA-8043-B3A2-44E384B11304}"/>
              </a:ext>
            </a:extLst>
          </p:cNvPr>
          <p:cNvGrpSpPr/>
          <p:nvPr/>
        </p:nvGrpSpPr>
        <p:grpSpPr>
          <a:xfrm>
            <a:off x="228600" y="5160480"/>
            <a:ext cx="2900502" cy="1297649"/>
            <a:chOff x="-157302" y="5105400"/>
            <a:chExt cx="2900502" cy="1297649"/>
          </a:xfrm>
        </p:grpSpPr>
        <p:pic>
          <p:nvPicPr>
            <p:cNvPr id="9" name="グラフィックス 8" descr="ユーザー 枠線">
              <a:extLst>
                <a:ext uri="{FF2B5EF4-FFF2-40B4-BE49-F238E27FC236}">
                  <a16:creationId xmlns:a16="http://schemas.microsoft.com/office/drawing/2014/main" id="{416F2521-115B-D84C-B5B4-A7F35B31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8800" y="5105400"/>
              <a:ext cx="914400" cy="914400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4085290-48B9-0742-9171-5F662511F490}"/>
                </a:ext>
              </a:extLst>
            </p:cNvPr>
            <p:cNvSpPr txBox="1"/>
            <p:nvPr/>
          </p:nvSpPr>
          <p:spPr>
            <a:xfrm>
              <a:off x="-157302" y="5202720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C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C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5179C76-A1E2-D041-B41E-400D33A4FBE8}"/>
              </a:ext>
            </a:extLst>
          </p:cNvPr>
          <p:cNvGrpSpPr/>
          <p:nvPr/>
        </p:nvGrpSpPr>
        <p:grpSpPr>
          <a:xfrm>
            <a:off x="5790893" y="5257800"/>
            <a:ext cx="3039329" cy="1219200"/>
            <a:chOff x="5029200" y="5105400"/>
            <a:chExt cx="3039329" cy="1219200"/>
          </a:xfrm>
        </p:grpSpPr>
        <p:pic>
          <p:nvPicPr>
            <p:cNvPr id="10" name="グラフィックス 9" descr="ユーザー 枠線">
              <a:extLst>
                <a:ext uri="{FF2B5EF4-FFF2-40B4-BE49-F238E27FC236}">
                  <a16:creationId xmlns:a16="http://schemas.microsoft.com/office/drawing/2014/main" id="{1737E64B-6E8C-6A4A-9B21-788D0736D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9200" y="5105400"/>
              <a:ext cx="914400" cy="914400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5DBC29C-D597-E244-9927-88EC065A1A52}"/>
                </a:ext>
              </a:extLst>
            </p:cNvPr>
            <p:cNvSpPr txBox="1"/>
            <p:nvPr/>
          </p:nvSpPr>
          <p:spPr>
            <a:xfrm>
              <a:off x="5715000" y="5124271"/>
              <a:ext cx="23535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A〜D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E8A002-6511-A74C-B9AA-C5F570D9B6D4}"/>
              </a:ext>
            </a:extLst>
          </p:cNvPr>
          <p:cNvSpPr txBox="1"/>
          <p:nvPr/>
        </p:nvSpPr>
        <p:spPr>
          <a:xfrm>
            <a:off x="5638800" y="2302053"/>
            <a:ext cx="2356735" cy="70788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B</a:t>
            </a:r>
            <a:r>
              <a:rPr kumimoji="1" lang="ja-JP" altLang="en-US" sz="2000" b="0">
                <a:solidFill>
                  <a:srgbClr val="0070C0"/>
                </a:solidFill>
              </a:rPr>
              <a:t>の秘密鍵で署名</a:t>
            </a:r>
            <a:endParaRPr kumimoji="1" lang="en-US" altLang="ja-JP" sz="2000" b="0" dirty="0">
              <a:solidFill>
                <a:srgbClr val="0070C0"/>
              </a:solidFill>
            </a:endParaRPr>
          </a:p>
          <a:p>
            <a:r>
              <a:rPr kumimoji="1" lang="en-US" altLang="ja-JP" sz="2000" b="0" dirty="0">
                <a:solidFill>
                  <a:srgbClr val="0070C0"/>
                </a:solidFill>
              </a:rPr>
              <a:t>(B</a:t>
            </a:r>
            <a:r>
              <a:rPr kumimoji="1" lang="ja-JP" altLang="en-US" sz="2000" b="0">
                <a:solidFill>
                  <a:srgbClr val="0070C0"/>
                </a:solidFill>
              </a:rPr>
              <a:t>だけが実行可能</a:t>
            </a:r>
            <a:r>
              <a:rPr kumimoji="1" lang="en-US" altLang="ja-JP" sz="2000" b="0" dirty="0">
                <a:solidFill>
                  <a:srgbClr val="0070C0"/>
                </a:solidFill>
              </a:rPr>
              <a:t>)</a:t>
            </a:r>
            <a:endParaRPr kumimoji="1" lang="ja-JP" altLang="en-US" sz="2000" b="0">
              <a:solidFill>
                <a:srgbClr val="0070C0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7AE92A2-C06E-B84F-BD6E-2825712436CA}"/>
              </a:ext>
            </a:extLst>
          </p:cNvPr>
          <p:cNvCxnSpPr>
            <a:cxnSpLocks/>
          </p:cNvCxnSpPr>
          <p:nvPr/>
        </p:nvCxnSpPr>
        <p:spPr bwMode="auto">
          <a:xfrm>
            <a:off x="3276600" y="3589385"/>
            <a:ext cx="2362200" cy="0"/>
          </a:xfrm>
          <a:prstGeom prst="straightConnector1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BC2522-3511-134A-AA03-E89A09E5FCAD}"/>
              </a:ext>
            </a:extLst>
          </p:cNvPr>
          <p:cNvSpPr txBox="1"/>
          <p:nvPr/>
        </p:nvSpPr>
        <p:spPr>
          <a:xfrm>
            <a:off x="685800" y="2438400"/>
            <a:ext cx="2900153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B</a:t>
            </a:r>
            <a:r>
              <a:rPr kumimoji="1" lang="ja-JP" altLang="en-US" sz="2000" b="0">
                <a:solidFill>
                  <a:srgbClr val="0070C0"/>
                </a:solidFill>
              </a:rPr>
              <a:t>の公開鍵で署名の検証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C441150-889D-FA44-94BA-0802B3266520}"/>
              </a:ext>
            </a:extLst>
          </p:cNvPr>
          <p:cNvCxnSpPr>
            <a:cxnSpLocks/>
            <a:stCxn id="10" idx="0"/>
          </p:cNvCxnSpPr>
          <p:nvPr/>
        </p:nvCxnSpPr>
        <p:spPr bwMode="auto">
          <a:xfrm flipV="1">
            <a:off x="6248093" y="4146734"/>
            <a:ext cx="307" cy="1111066"/>
          </a:xfrm>
          <a:prstGeom prst="straightConnector1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1F73DE04-1E5B-4943-B283-623D21BC9A16}"/>
              </a:ext>
            </a:extLst>
          </p:cNvPr>
          <p:cNvCxnSpPr>
            <a:cxnSpLocks/>
          </p:cNvCxnSpPr>
          <p:nvPr/>
        </p:nvCxnSpPr>
        <p:spPr bwMode="auto">
          <a:xfrm flipV="1">
            <a:off x="3276600" y="4114800"/>
            <a:ext cx="2362200" cy="1143000"/>
          </a:xfrm>
          <a:prstGeom prst="straightConnector1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/>
          </a:ln>
          <a:effectLst/>
        </p:spPr>
      </p:cxn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861179AF-080C-2746-B906-399E151EF0AE}"/>
              </a:ext>
            </a:extLst>
          </p:cNvPr>
          <p:cNvGrpSpPr/>
          <p:nvPr/>
        </p:nvGrpSpPr>
        <p:grpSpPr>
          <a:xfrm>
            <a:off x="3657600" y="4305665"/>
            <a:ext cx="1924057" cy="446501"/>
            <a:chOff x="5642781" y="1995808"/>
            <a:chExt cx="1924057" cy="446501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16A57A8-F877-124E-A102-EEB40C83760C}"/>
                </a:ext>
              </a:extLst>
            </p:cNvPr>
            <p:cNvSpPr txBox="1"/>
            <p:nvPr/>
          </p:nvSpPr>
          <p:spPr>
            <a:xfrm>
              <a:off x="5666959" y="2010233"/>
              <a:ext cx="1899879" cy="400110"/>
            </a:xfrm>
            <a:prstGeom prst="rect">
              <a:avLst/>
            </a:prstGeom>
            <a:solidFill>
              <a:schemeClr val="bg1"/>
            </a:solidFill>
            <a:ln w="38100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B</a:t>
              </a:r>
              <a:r>
                <a:rPr kumimoji="1" lang="ja-JP" altLang="en-US" sz="2000" b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の署名付文書</a:t>
              </a:r>
              <a:endParaRPr kumimoji="1" lang="en-US" altLang="ja-JP" sz="2000" b="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3" name="角丸四角形 32">
              <a:extLst>
                <a:ext uri="{FF2B5EF4-FFF2-40B4-BE49-F238E27FC236}">
                  <a16:creationId xmlns:a16="http://schemas.microsoft.com/office/drawing/2014/main" id="{E5488092-7AD7-C144-B0E7-8F1FF4E92179}"/>
                </a:ext>
              </a:extLst>
            </p:cNvPr>
            <p:cNvSpPr/>
            <p:nvPr/>
          </p:nvSpPr>
          <p:spPr bwMode="auto">
            <a:xfrm>
              <a:off x="5642781" y="1995808"/>
              <a:ext cx="1898277" cy="446501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2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0F115C-DA8E-094D-AB1F-2C7E2A45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実際の使い方</a:t>
            </a:r>
            <a:r>
              <a:rPr kumimoji="1" lang="en-US" altLang="ja-JP" dirty="0"/>
              <a:t> – </a:t>
            </a:r>
            <a:r>
              <a:rPr kumimoji="1" lang="ja-JP" altLang="en-US"/>
              <a:t>環境整備</a:t>
            </a:r>
            <a:r>
              <a:rPr kumimoji="1" lang="en-US" altLang="ja-JP" dirty="0"/>
              <a:t>(1)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18994B-1978-DB4C-90BA-C27F5539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7848600" cy="1066800"/>
          </a:xfrm>
        </p:spPr>
        <p:txBody>
          <a:bodyPr/>
          <a:lstStyle/>
          <a:p>
            <a:r>
              <a:rPr kumimoji="1" lang="ja-JP" altLang="en-US"/>
              <a:t>自分</a:t>
            </a:r>
            <a:r>
              <a:rPr kumimoji="1" lang="en-US" altLang="ja-JP" dirty="0"/>
              <a:t>(A)</a:t>
            </a:r>
            <a:r>
              <a:rPr kumimoji="1" lang="ja-JP" altLang="en-US"/>
              <a:t>の秘密鍵と公開鍵のペアを鍵束に作る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BD98BE-6D58-2C45-A9FB-1374DBEC0EFE}"/>
              </a:ext>
            </a:extLst>
          </p:cNvPr>
          <p:cNvGrpSpPr/>
          <p:nvPr/>
        </p:nvGrpSpPr>
        <p:grpSpPr>
          <a:xfrm>
            <a:off x="770671" y="1867265"/>
            <a:ext cx="2886929" cy="1256935"/>
            <a:chOff x="237271" y="2895600"/>
            <a:chExt cx="2886929" cy="1256935"/>
          </a:xfrm>
        </p:grpSpPr>
        <p:pic>
          <p:nvPicPr>
            <p:cNvPr id="5" name="グラフィックス 4" descr="ユーザー 単色塗りつぶし">
              <a:extLst>
                <a:ext uri="{FF2B5EF4-FFF2-40B4-BE49-F238E27FC236}">
                  <a16:creationId xmlns:a16="http://schemas.microsoft.com/office/drawing/2014/main" id="{6460EDCD-895E-3D4F-B926-2CA16F51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09800" y="2895600"/>
              <a:ext cx="914400" cy="91440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4A6F587-DE55-D744-B05B-1D4F5BA19761}"/>
                </a:ext>
              </a:extLst>
            </p:cNvPr>
            <p:cNvSpPr txBox="1"/>
            <p:nvPr/>
          </p:nvSpPr>
          <p:spPr>
            <a:xfrm>
              <a:off x="237271" y="2952206"/>
              <a:ext cx="180850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DDBB42B-671E-1940-B9CE-B5E1EA67EC56}"/>
              </a:ext>
            </a:extLst>
          </p:cNvPr>
          <p:cNvSpPr txBox="1"/>
          <p:nvPr/>
        </p:nvSpPr>
        <p:spPr>
          <a:xfrm>
            <a:off x="0" y="3245514"/>
            <a:ext cx="8153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0">
                <a:solidFill>
                  <a:srgbClr val="000000"/>
                </a:solidFill>
              </a:rPr>
              <a:t>鍵ペアの作成</a:t>
            </a:r>
            <a:endParaRPr kumimoji="1" lang="en-US" altLang="ja-JP" sz="2400" b="0" dirty="0">
              <a:solidFill>
                <a:srgbClr val="000000"/>
              </a:solidFill>
            </a:endParaRPr>
          </a:p>
          <a:p>
            <a:pPr marL="180975" lvl="1"/>
            <a:r>
              <a:rPr kumimoji="1" lang="en-US" altLang="ja-JP" sz="2400" b="0" dirty="0">
                <a:solidFill>
                  <a:srgbClr val="000000"/>
                </a:solidFill>
              </a:rPr>
              <a:t>$ 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gpg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--gen-key¶</a:t>
            </a:r>
          </a:p>
          <a:p>
            <a:pPr marL="180975" lvl="1"/>
            <a:r>
              <a:rPr kumimoji="1" lang="ja-JP" altLang="en-US" sz="2400" b="0">
                <a:solidFill>
                  <a:srgbClr val="000000"/>
                </a:solidFill>
              </a:rPr>
              <a:t>途中，</a:t>
            </a:r>
            <a:r>
              <a:rPr kumimoji="1" lang="en-US" altLang="ja-JP" sz="2400" b="0" dirty="0">
                <a:solidFill>
                  <a:srgbClr val="000000"/>
                </a:solidFill>
              </a:rPr>
              <a:t>user-id(</a:t>
            </a:r>
            <a:r>
              <a:rPr kumimoji="1" lang="ja-JP" altLang="en-US" sz="2400" b="0">
                <a:solidFill>
                  <a:srgbClr val="000000"/>
                </a:solidFill>
              </a:rPr>
              <a:t>本名とメールアドレス</a:t>
            </a:r>
            <a:r>
              <a:rPr kumimoji="1" lang="en-US" altLang="ja-JP" sz="2400" b="0" dirty="0">
                <a:solidFill>
                  <a:srgbClr val="000000"/>
                </a:solidFill>
              </a:rPr>
              <a:t>)</a:t>
            </a:r>
            <a:r>
              <a:rPr kumimoji="1" lang="ja-JP" altLang="en-US" sz="2400" b="0">
                <a:solidFill>
                  <a:srgbClr val="000000"/>
                </a:solidFill>
              </a:rPr>
              <a:t>とパスフレーズを入力</a:t>
            </a:r>
            <a:endParaRPr kumimoji="1" lang="en-US" altLang="ja-JP" sz="2400" b="0" dirty="0">
              <a:solidFill>
                <a:srgbClr val="000000"/>
              </a:solidFill>
            </a:endParaRPr>
          </a:p>
          <a:p>
            <a:pPr marL="12700" lvl="1">
              <a:spcBef>
                <a:spcPts val="1800"/>
              </a:spcBef>
            </a:pPr>
            <a:r>
              <a:rPr kumimoji="1" lang="ja-JP" altLang="en-US" sz="2400" b="0">
                <a:solidFill>
                  <a:srgbClr val="000000"/>
                </a:solidFill>
              </a:rPr>
              <a:t>鍵の確認</a:t>
            </a:r>
            <a:r>
              <a:rPr kumimoji="1" lang="en-US" altLang="ja-JP" sz="2400" b="0" dirty="0">
                <a:solidFill>
                  <a:srgbClr val="000000"/>
                </a:solidFill>
              </a:rPr>
              <a:t>(</a:t>
            </a:r>
            <a:r>
              <a:rPr kumimoji="1" lang="ja-JP" altLang="en-US" sz="2400" b="0">
                <a:solidFill>
                  <a:srgbClr val="000000"/>
                </a:solidFill>
              </a:rPr>
              <a:t>公開鍵</a:t>
            </a:r>
            <a:r>
              <a:rPr kumimoji="1" lang="en-US" altLang="ja-JP" sz="2400" b="0" dirty="0">
                <a:solidFill>
                  <a:srgbClr val="000000"/>
                </a:solidFill>
              </a:rPr>
              <a:t>)</a:t>
            </a:r>
          </a:p>
          <a:p>
            <a:pPr marL="180975" lvl="1"/>
            <a:r>
              <a:rPr kumimoji="1" lang="en-US" altLang="ja-JP" sz="2400" b="0" dirty="0">
                <a:solidFill>
                  <a:srgbClr val="000000"/>
                </a:solidFill>
              </a:rPr>
              <a:t>$ 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gpg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--list-keys¶</a:t>
            </a:r>
          </a:p>
          <a:p>
            <a:pPr marL="12700" lvl="1">
              <a:spcBef>
                <a:spcPts val="1800"/>
              </a:spcBef>
            </a:pPr>
            <a:r>
              <a:rPr kumimoji="1" lang="ja-JP" altLang="en-US" sz="2400" b="0">
                <a:solidFill>
                  <a:srgbClr val="000000"/>
                </a:solidFill>
              </a:rPr>
              <a:t>鍵の確認</a:t>
            </a:r>
            <a:r>
              <a:rPr kumimoji="1" lang="en-US" altLang="ja-JP" sz="2400" b="0" dirty="0">
                <a:solidFill>
                  <a:srgbClr val="000000"/>
                </a:solidFill>
              </a:rPr>
              <a:t>(</a:t>
            </a:r>
            <a:r>
              <a:rPr kumimoji="1" lang="ja-JP" altLang="en-US" sz="2400" b="0">
                <a:solidFill>
                  <a:srgbClr val="000000"/>
                </a:solidFill>
              </a:rPr>
              <a:t>秘密鍵</a:t>
            </a:r>
            <a:r>
              <a:rPr kumimoji="1" lang="en-US" altLang="ja-JP" sz="2400" b="0" dirty="0">
                <a:solidFill>
                  <a:srgbClr val="000000"/>
                </a:solidFill>
              </a:rPr>
              <a:t>)</a:t>
            </a:r>
          </a:p>
          <a:p>
            <a:pPr marL="180975" lvl="1"/>
            <a:r>
              <a:rPr kumimoji="1" lang="en-US" altLang="ja-JP" sz="2400" b="0" dirty="0">
                <a:solidFill>
                  <a:srgbClr val="000000"/>
                </a:solidFill>
              </a:rPr>
              <a:t>$ 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gpg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--list-secret-keys¶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DE80BB2-0092-CE44-B643-CCB9F7D19429}"/>
              </a:ext>
            </a:extLst>
          </p:cNvPr>
          <p:cNvGrpSpPr/>
          <p:nvPr/>
        </p:nvGrpSpPr>
        <p:grpSpPr>
          <a:xfrm>
            <a:off x="5257800" y="1828800"/>
            <a:ext cx="2493696" cy="1219200"/>
            <a:chOff x="5486400" y="3124200"/>
            <a:chExt cx="2493696" cy="1219200"/>
          </a:xfrm>
        </p:grpSpPr>
        <p:pic>
          <p:nvPicPr>
            <p:cNvPr id="21" name="グラフィックス 20" descr="ユーザー 枠線">
              <a:extLst>
                <a:ext uri="{FF2B5EF4-FFF2-40B4-BE49-F238E27FC236}">
                  <a16:creationId xmlns:a16="http://schemas.microsoft.com/office/drawing/2014/main" id="{8853CD90-FEFA-B04F-B8E0-E758D654A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6400" y="3124200"/>
              <a:ext cx="914400" cy="91440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CBDBBFE-1104-7949-8299-930CDF18BEE0}"/>
                </a:ext>
              </a:extLst>
            </p:cNvPr>
            <p:cNvSpPr txBox="1"/>
            <p:nvPr/>
          </p:nvSpPr>
          <p:spPr>
            <a:xfrm>
              <a:off x="6169985" y="3143071"/>
              <a:ext cx="181011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D96A1D-7461-1F4E-814A-D257C34181DE}"/>
              </a:ext>
            </a:extLst>
          </p:cNvPr>
          <p:cNvSpPr txBox="1"/>
          <p:nvPr/>
        </p:nvSpPr>
        <p:spPr>
          <a:xfrm>
            <a:off x="4114800" y="4553887"/>
            <a:ext cx="5160772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lvl="1">
              <a:spcBef>
                <a:spcPts val="1800"/>
              </a:spcBef>
            </a:pPr>
            <a:r>
              <a:rPr kumimoji="1" lang="ja-JP" altLang="en-US" sz="2400" b="0">
                <a:solidFill>
                  <a:srgbClr val="000000"/>
                </a:solidFill>
              </a:rPr>
              <a:t>鍵の削除</a:t>
            </a:r>
            <a:r>
              <a:rPr kumimoji="1" lang="en-US" altLang="ja-JP" sz="2400" b="0" dirty="0">
                <a:solidFill>
                  <a:srgbClr val="000000"/>
                </a:solidFill>
              </a:rPr>
              <a:t>(</a:t>
            </a:r>
            <a:r>
              <a:rPr kumimoji="1" lang="ja-JP" altLang="en-US" sz="2400" b="0">
                <a:solidFill>
                  <a:srgbClr val="000000"/>
                </a:solidFill>
              </a:rPr>
              <a:t>公開鍵</a:t>
            </a:r>
            <a:r>
              <a:rPr kumimoji="1" lang="en-US" altLang="ja-JP" sz="2400" b="0" dirty="0">
                <a:solidFill>
                  <a:srgbClr val="000000"/>
                </a:solidFill>
              </a:rPr>
              <a:t>)</a:t>
            </a:r>
          </a:p>
          <a:p>
            <a:pPr marL="180975" lvl="1"/>
            <a:r>
              <a:rPr kumimoji="1" lang="en-US" altLang="ja-JP" sz="2400" b="0" dirty="0">
                <a:solidFill>
                  <a:srgbClr val="000000"/>
                </a:solidFill>
              </a:rPr>
              <a:t>$ 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gpg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--delete-key &lt;user-id&gt;¶</a:t>
            </a:r>
          </a:p>
          <a:p>
            <a:pPr marL="12700" lvl="1">
              <a:spcBef>
                <a:spcPts val="1800"/>
              </a:spcBef>
            </a:pPr>
            <a:r>
              <a:rPr kumimoji="1" lang="ja-JP" altLang="en-US" sz="2400" b="0">
                <a:solidFill>
                  <a:srgbClr val="000000"/>
                </a:solidFill>
              </a:rPr>
              <a:t>鍵の削除</a:t>
            </a:r>
            <a:r>
              <a:rPr kumimoji="1" lang="en-US" altLang="ja-JP" sz="2400" b="0" dirty="0">
                <a:solidFill>
                  <a:srgbClr val="000000"/>
                </a:solidFill>
              </a:rPr>
              <a:t>(</a:t>
            </a:r>
            <a:r>
              <a:rPr kumimoji="1" lang="ja-JP" altLang="en-US" sz="2400" b="0">
                <a:solidFill>
                  <a:srgbClr val="000000"/>
                </a:solidFill>
              </a:rPr>
              <a:t>秘密鍵</a:t>
            </a:r>
            <a:r>
              <a:rPr kumimoji="1" lang="en-US" altLang="ja-JP" sz="2400" b="0" dirty="0">
                <a:solidFill>
                  <a:srgbClr val="000000"/>
                </a:solidFill>
              </a:rPr>
              <a:t>)</a:t>
            </a:r>
          </a:p>
          <a:p>
            <a:pPr marL="180975" lvl="1"/>
            <a:r>
              <a:rPr kumimoji="1" lang="en-US" altLang="ja-JP" sz="2400" b="0" dirty="0">
                <a:solidFill>
                  <a:srgbClr val="000000"/>
                </a:solidFill>
              </a:rPr>
              <a:t>$ 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gpg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--delete-secret-key </a:t>
            </a:r>
          </a:p>
          <a:p>
            <a:pPr marL="180975" lvl="1"/>
            <a:r>
              <a:rPr kumimoji="1" lang="en-US" altLang="ja-JP" sz="2400" b="0" dirty="0">
                <a:solidFill>
                  <a:srgbClr val="0070C0"/>
                </a:solidFill>
              </a:rPr>
              <a:t>   &lt;user-id&gt;¶</a:t>
            </a:r>
          </a:p>
        </p:txBody>
      </p:sp>
    </p:spTree>
    <p:extLst>
      <p:ext uri="{BB962C8B-B14F-4D97-AF65-F5344CB8AC3E}">
        <p14:creationId xmlns:p14="http://schemas.microsoft.com/office/powerpoint/2010/main" val="2198257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0F115C-DA8E-094D-AB1F-2C7E2A45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実際の使い方</a:t>
            </a:r>
            <a:r>
              <a:rPr kumimoji="1" lang="en-US" altLang="ja-JP" dirty="0"/>
              <a:t> – </a:t>
            </a:r>
            <a:r>
              <a:rPr kumimoji="1" lang="ja-JP" altLang="en-US"/>
              <a:t>環境整備</a:t>
            </a:r>
            <a:r>
              <a:rPr kumimoji="1" lang="en-US" altLang="ja-JP" dirty="0"/>
              <a:t>(2)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18994B-1978-DB4C-90BA-C27F5539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6858000" cy="1066800"/>
          </a:xfrm>
        </p:spPr>
        <p:txBody>
          <a:bodyPr/>
          <a:lstStyle/>
          <a:p>
            <a:r>
              <a:rPr kumimoji="1" lang="ja-JP" altLang="en-US"/>
              <a:t>公開鍵ファイルの書出と読込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BD98BE-6D58-2C45-A9FB-1374DBEC0EFE}"/>
              </a:ext>
            </a:extLst>
          </p:cNvPr>
          <p:cNvGrpSpPr/>
          <p:nvPr/>
        </p:nvGrpSpPr>
        <p:grpSpPr>
          <a:xfrm>
            <a:off x="605284" y="2462080"/>
            <a:ext cx="2886929" cy="1256935"/>
            <a:chOff x="237271" y="2895600"/>
            <a:chExt cx="2886929" cy="1256935"/>
          </a:xfrm>
        </p:grpSpPr>
        <p:pic>
          <p:nvPicPr>
            <p:cNvPr id="5" name="グラフィックス 4" descr="ユーザー 単色塗りつぶし">
              <a:extLst>
                <a:ext uri="{FF2B5EF4-FFF2-40B4-BE49-F238E27FC236}">
                  <a16:creationId xmlns:a16="http://schemas.microsoft.com/office/drawing/2014/main" id="{6460EDCD-895E-3D4F-B926-2CA16F51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09800" y="2895600"/>
              <a:ext cx="914400" cy="91440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4A6F587-DE55-D744-B05B-1D4F5BA19761}"/>
                </a:ext>
              </a:extLst>
            </p:cNvPr>
            <p:cNvSpPr txBox="1"/>
            <p:nvPr/>
          </p:nvSpPr>
          <p:spPr>
            <a:xfrm>
              <a:off x="237271" y="2952206"/>
              <a:ext cx="21323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A,B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DDBB42B-671E-1940-B9CE-B5E1EA67EC56}"/>
              </a:ext>
            </a:extLst>
          </p:cNvPr>
          <p:cNvSpPr txBox="1"/>
          <p:nvPr/>
        </p:nvSpPr>
        <p:spPr>
          <a:xfrm>
            <a:off x="1143000" y="4648200"/>
            <a:ext cx="717574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0">
                <a:solidFill>
                  <a:srgbClr val="000000"/>
                </a:solidFill>
              </a:rPr>
              <a:t>公開鍵ファイル書出</a:t>
            </a:r>
            <a:endParaRPr kumimoji="1" lang="en-US" altLang="ja-JP" sz="2400" b="0" dirty="0">
              <a:solidFill>
                <a:srgbClr val="000000"/>
              </a:solidFill>
            </a:endParaRPr>
          </a:p>
          <a:p>
            <a:pPr marL="180975" lvl="1"/>
            <a:r>
              <a:rPr kumimoji="1" lang="en-US" altLang="ja-JP" sz="2400" b="0" dirty="0">
                <a:solidFill>
                  <a:srgbClr val="000000"/>
                </a:solidFill>
              </a:rPr>
              <a:t>$ 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gpg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-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ao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&lt;key-file&gt; --export &lt;user-id&gt;¶</a:t>
            </a:r>
            <a:endParaRPr kumimoji="1" lang="en-US" altLang="ja-JP" sz="2400" b="0" dirty="0">
              <a:solidFill>
                <a:srgbClr val="000000"/>
              </a:solidFill>
            </a:endParaRPr>
          </a:p>
          <a:p>
            <a:pPr marL="12700" lvl="1">
              <a:spcBef>
                <a:spcPts val="1800"/>
              </a:spcBef>
            </a:pPr>
            <a:r>
              <a:rPr kumimoji="1" lang="en-US" altLang="ja-JP" sz="2400" b="0" dirty="0">
                <a:solidFill>
                  <a:srgbClr val="000000"/>
                </a:solidFill>
              </a:rPr>
              <a:t>(</a:t>
            </a:r>
            <a:r>
              <a:rPr kumimoji="1" lang="ja-JP" altLang="en-US" sz="2400" b="0">
                <a:solidFill>
                  <a:srgbClr val="000000"/>
                </a:solidFill>
              </a:rPr>
              <a:t>公開</a:t>
            </a:r>
            <a:r>
              <a:rPr kumimoji="1" lang="en-US" altLang="ja-JP" sz="2400" b="0" dirty="0">
                <a:solidFill>
                  <a:srgbClr val="000000"/>
                </a:solidFill>
              </a:rPr>
              <a:t>)</a:t>
            </a:r>
            <a:r>
              <a:rPr kumimoji="1" lang="ja-JP" altLang="en-US" sz="2400" b="0">
                <a:solidFill>
                  <a:srgbClr val="000000"/>
                </a:solidFill>
              </a:rPr>
              <a:t>鍵ファイルの読込</a:t>
            </a:r>
            <a:endParaRPr kumimoji="1" lang="en-US" altLang="ja-JP" sz="2400" b="0" dirty="0">
              <a:solidFill>
                <a:srgbClr val="000000"/>
              </a:solidFill>
            </a:endParaRPr>
          </a:p>
          <a:p>
            <a:pPr marL="180975" lvl="1"/>
            <a:r>
              <a:rPr kumimoji="1" lang="en-US" altLang="ja-JP" sz="2400" b="0" dirty="0">
                <a:solidFill>
                  <a:srgbClr val="000000"/>
                </a:solidFill>
              </a:rPr>
              <a:t>$ </a:t>
            </a:r>
            <a:r>
              <a:rPr kumimoji="1" lang="en-US" altLang="ja-JP" sz="2400" b="0" dirty="0" err="1">
                <a:solidFill>
                  <a:srgbClr val="0070C0"/>
                </a:solidFill>
              </a:rPr>
              <a:t>gpg</a:t>
            </a:r>
            <a:r>
              <a:rPr kumimoji="1" lang="en-US" altLang="ja-JP" sz="2400" b="0" dirty="0">
                <a:solidFill>
                  <a:srgbClr val="0070C0"/>
                </a:solidFill>
              </a:rPr>
              <a:t> --import &lt;key-file&gt;¶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7CBE7C6-BB74-984D-BCE5-DBDEF10B4696}"/>
              </a:ext>
            </a:extLst>
          </p:cNvPr>
          <p:cNvGrpSpPr/>
          <p:nvPr/>
        </p:nvGrpSpPr>
        <p:grpSpPr>
          <a:xfrm>
            <a:off x="5789023" y="2462080"/>
            <a:ext cx="2815900" cy="1219200"/>
            <a:chOff x="5486400" y="3124200"/>
            <a:chExt cx="2815900" cy="1219200"/>
          </a:xfrm>
        </p:grpSpPr>
        <p:pic>
          <p:nvPicPr>
            <p:cNvPr id="9" name="グラフィックス 8" descr="ユーザー 枠線">
              <a:extLst>
                <a:ext uri="{FF2B5EF4-FFF2-40B4-BE49-F238E27FC236}">
                  <a16:creationId xmlns:a16="http://schemas.microsoft.com/office/drawing/2014/main" id="{395A4FB1-9B4C-484C-8A5E-43D25F0F1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6400" y="3124200"/>
              <a:ext cx="914400" cy="91440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7A0793A-88A5-AB4D-BA06-65650A40CFD1}"/>
                </a:ext>
              </a:extLst>
            </p:cNvPr>
            <p:cNvSpPr txBox="1"/>
            <p:nvPr/>
          </p:nvSpPr>
          <p:spPr>
            <a:xfrm>
              <a:off x="6169985" y="3143071"/>
              <a:ext cx="21323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の鍵束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の秘密鍵</a:t>
              </a:r>
              <a:endParaRPr kumimoji="1" lang="en-US" altLang="ja-JP" sz="2400" b="0" dirty="0">
                <a:solidFill>
                  <a:srgbClr val="000000"/>
                </a:solidFill>
              </a:endParaRPr>
            </a:p>
            <a:p>
              <a:pPr marL="180975" lvl="1"/>
              <a:r>
                <a:rPr kumimoji="1" lang="en-US" altLang="ja-JP" sz="2400" b="0" dirty="0">
                  <a:solidFill>
                    <a:srgbClr val="000000"/>
                  </a:solidFill>
                </a:rPr>
                <a:t>A,B</a:t>
              </a:r>
              <a:r>
                <a:rPr kumimoji="1" lang="ja-JP" altLang="en-US" sz="2400" b="0">
                  <a:solidFill>
                    <a:srgbClr val="000000"/>
                  </a:solidFill>
                </a:rPr>
                <a:t>の公開鍵</a:t>
              </a: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8A04FC-68FC-FD47-8E5A-C51576C89B76}"/>
              </a:ext>
            </a:extLst>
          </p:cNvPr>
          <p:cNvSpPr txBox="1"/>
          <p:nvPr/>
        </p:nvSpPr>
        <p:spPr>
          <a:xfrm>
            <a:off x="312183" y="2010382"/>
            <a:ext cx="2281394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A</a:t>
            </a:r>
            <a:r>
              <a:rPr kumimoji="1" lang="ja-JP" altLang="en-US" sz="2000" b="0">
                <a:solidFill>
                  <a:srgbClr val="0070C0"/>
                </a:solidFill>
              </a:rPr>
              <a:t>の公開鍵</a:t>
            </a:r>
            <a:r>
              <a:rPr kumimoji="1" lang="en-US" altLang="ja-JP" sz="2000" b="0" dirty="0">
                <a:solidFill>
                  <a:srgbClr val="0070C0"/>
                </a:solidFill>
              </a:rPr>
              <a:t>file</a:t>
            </a:r>
            <a:r>
              <a:rPr kumimoji="1" lang="ja-JP" altLang="en-US" sz="2000" b="0">
                <a:solidFill>
                  <a:srgbClr val="0070C0"/>
                </a:solidFill>
              </a:rPr>
              <a:t>書出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15BC41-FE58-6548-B880-4DB315C5E7DA}"/>
              </a:ext>
            </a:extLst>
          </p:cNvPr>
          <p:cNvSpPr txBox="1"/>
          <p:nvPr/>
        </p:nvSpPr>
        <p:spPr>
          <a:xfrm>
            <a:off x="294816" y="3790890"/>
            <a:ext cx="2282997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B</a:t>
            </a:r>
            <a:r>
              <a:rPr kumimoji="1" lang="ja-JP" altLang="en-US" sz="2000" b="0">
                <a:solidFill>
                  <a:srgbClr val="0070C0"/>
                </a:solidFill>
              </a:rPr>
              <a:t>の公開鍵</a:t>
            </a:r>
            <a:r>
              <a:rPr kumimoji="1" lang="en-US" altLang="ja-JP" sz="2000" b="0" dirty="0">
                <a:solidFill>
                  <a:srgbClr val="0070C0"/>
                </a:solidFill>
              </a:rPr>
              <a:t>file</a:t>
            </a:r>
            <a:r>
              <a:rPr kumimoji="1" lang="ja-JP" altLang="en-US" sz="2000" b="0">
                <a:solidFill>
                  <a:srgbClr val="0070C0"/>
                </a:solidFill>
              </a:rPr>
              <a:t>読込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sp>
        <p:nvSpPr>
          <p:cNvPr id="4" name="下カーブ矢印 3">
            <a:extLst>
              <a:ext uri="{FF2B5EF4-FFF2-40B4-BE49-F238E27FC236}">
                <a16:creationId xmlns:a16="http://schemas.microsoft.com/office/drawing/2014/main" id="{C8FE6D21-EC33-2541-ABE6-484801F42516}"/>
              </a:ext>
            </a:extLst>
          </p:cNvPr>
          <p:cNvSpPr/>
          <p:nvPr/>
        </p:nvSpPr>
        <p:spPr bwMode="auto">
          <a:xfrm>
            <a:off x="2892798" y="2030720"/>
            <a:ext cx="3587003" cy="400110"/>
          </a:xfrm>
          <a:prstGeom prst="curvedDown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6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下カーブ矢印 16">
            <a:extLst>
              <a:ext uri="{FF2B5EF4-FFF2-40B4-BE49-F238E27FC236}">
                <a16:creationId xmlns:a16="http://schemas.microsoft.com/office/drawing/2014/main" id="{9FC312C2-75E7-594C-838A-842B248657CA}"/>
              </a:ext>
            </a:extLst>
          </p:cNvPr>
          <p:cNvSpPr/>
          <p:nvPr/>
        </p:nvSpPr>
        <p:spPr bwMode="auto">
          <a:xfrm flipH="1" flipV="1">
            <a:off x="2819402" y="3460217"/>
            <a:ext cx="3587001" cy="464088"/>
          </a:xfrm>
          <a:prstGeom prst="curvedDown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6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1108738A-8766-AD46-BD9F-3059E042B156}"/>
              </a:ext>
            </a:extLst>
          </p:cNvPr>
          <p:cNvGrpSpPr/>
          <p:nvPr/>
        </p:nvGrpSpPr>
        <p:grpSpPr>
          <a:xfrm>
            <a:off x="3639739" y="1905000"/>
            <a:ext cx="1898277" cy="446501"/>
            <a:chOff x="5642781" y="1995808"/>
            <a:chExt cx="1898277" cy="44650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2C28477-83AB-AA44-9F8E-B93817C832C0}"/>
                </a:ext>
              </a:extLst>
            </p:cNvPr>
            <p:cNvSpPr txBox="1"/>
            <p:nvPr/>
          </p:nvSpPr>
          <p:spPr>
            <a:xfrm>
              <a:off x="5666959" y="2010233"/>
              <a:ext cx="1768433" cy="400110"/>
            </a:xfrm>
            <a:prstGeom prst="rect">
              <a:avLst/>
            </a:prstGeom>
            <a:solidFill>
              <a:schemeClr val="bg1"/>
            </a:solidFill>
            <a:ln w="38100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A</a:t>
              </a:r>
              <a:r>
                <a:rPr kumimoji="1" lang="ja-JP" altLang="en-US" sz="2000" b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の公開鍵</a:t>
              </a:r>
              <a:r>
                <a:rPr kumimoji="1" lang="en-US" altLang="ja-JP" sz="2000" b="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file</a:t>
              </a:r>
            </a:p>
          </p:txBody>
        </p:sp>
        <p:sp>
          <p:nvSpPr>
            <p:cNvPr id="22" name="角丸四角形 21">
              <a:extLst>
                <a:ext uri="{FF2B5EF4-FFF2-40B4-BE49-F238E27FC236}">
                  <a16:creationId xmlns:a16="http://schemas.microsoft.com/office/drawing/2014/main" id="{5A8481CC-578A-6E4A-82B6-07B228B940E5}"/>
                </a:ext>
              </a:extLst>
            </p:cNvPr>
            <p:cNvSpPr/>
            <p:nvPr/>
          </p:nvSpPr>
          <p:spPr bwMode="auto">
            <a:xfrm>
              <a:off x="5642781" y="1995808"/>
              <a:ext cx="1898277" cy="446501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0D18354-B202-9B4F-8660-E02941808EA9}"/>
              </a:ext>
            </a:extLst>
          </p:cNvPr>
          <p:cNvGrpSpPr/>
          <p:nvPr/>
        </p:nvGrpSpPr>
        <p:grpSpPr>
          <a:xfrm>
            <a:off x="3663917" y="3688624"/>
            <a:ext cx="1898277" cy="446501"/>
            <a:chOff x="5642781" y="1995808"/>
            <a:chExt cx="1898277" cy="446501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D6975CD-59A2-0247-A4EF-D1E0A64551B6}"/>
                </a:ext>
              </a:extLst>
            </p:cNvPr>
            <p:cNvSpPr txBox="1"/>
            <p:nvPr/>
          </p:nvSpPr>
          <p:spPr>
            <a:xfrm>
              <a:off x="5666959" y="2010233"/>
              <a:ext cx="1770036" cy="400110"/>
            </a:xfrm>
            <a:prstGeom prst="rect">
              <a:avLst/>
            </a:prstGeom>
            <a:solidFill>
              <a:schemeClr val="bg1"/>
            </a:solidFill>
            <a:ln w="38100">
              <a:noFill/>
              <a:rou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B</a:t>
              </a:r>
              <a:r>
                <a:rPr kumimoji="1" lang="ja-JP" altLang="en-US" sz="2000" b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の公開鍵</a:t>
              </a:r>
              <a:r>
                <a:rPr kumimoji="1" lang="en-US" altLang="ja-JP" sz="2000" b="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file</a:t>
              </a:r>
            </a:p>
          </p:txBody>
        </p:sp>
        <p:sp>
          <p:nvSpPr>
            <p:cNvPr id="16" name="角丸四角形 15">
              <a:extLst>
                <a:ext uri="{FF2B5EF4-FFF2-40B4-BE49-F238E27FC236}">
                  <a16:creationId xmlns:a16="http://schemas.microsoft.com/office/drawing/2014/main" id="{04140E30-5787-554B-BB6E-7BDE8BC207D8}"/>
                </a:ext>
              </a:extLst>
            </p:cNvPr>
            <p:cNvSpPr/>
            <p:nvPr/>
          </p:nvSpPr>
          <p:spPr bwMode="auto">
            <a:xfrm>
              <a:off x="5642781" y="1995808"/>
              <a:ext cx="1898277" cy="446501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1" i="0" u="none" strike="noStrike" cap="none" normalizeH="0" baseline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A92722A-CAB1-D24F-A0FA-CED0D7E3D382}"/>
              </a:ext>
            </a:extLst>
          </p:cNvPr>
          <p:cNvSpPr txBox="1"/>
          <p:nvPr/>
        </p:nvSpPr>
        <p:spPr>
          <a:xfrm>
            <a:off x="6556203" y="3753119"/>
            <a:ext cx="2282997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B</a:t>
            </a:r>
            <a:r>
              <a:rPr kumimoji="1" lang="ja-JP" altLang="en-US" sz="2000" b="0">
                <a:solidFill>
                  <a:srgbClr val="0070C0"/>
                </a:solidFill>
              </a:rPr>
              <a:t>の公開鍵</a:t>
            </a:r>
            <a:r>
              <a:rPr kumimoji="1" lang="en-US" altLang="ja-JP" sz="2000" b="0" dirty="0">
                <a:solidFill>
                  <a:srgbClr val="0070C0"/>
                </a:solidFill>
              </a:rPr>
              <a:t>file</a:t>
            </a:r>
            <a:r>
              <a:rPr kumimoji="1" lang="ja-JP" altLang="en-US" sz="2000" b="0">
                <a:solidFill>
                  <a:srgbClr val="0070C0"/>
                </a:solidFill>
              </a:rPr>
              <a:t>書出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B0BF0DB-880D-F04F-9942-AAFA8356E256}"/>
              </a:ext>
            </a:extLst>
          </p:cNvPr>
          <p:cNvSpPr txBox="1"/>
          <p:nvPr/>
        </p:nvSpPr>
        <p:spPr>
          <a:xfrm>
            <a:off x="6584492" y="1998896"/>
            <a:ext cx="2281394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0" dirty="0">
                <a:solidFill>
                  <a:srgbClr val="0070C0"/>
                </a:solidFill>
              </a:rPr>
              <a:t>A</a:t>
            </a:r>
            <a:r>
              <a:rPr kumimoji="1" lang="ja-JP" altLang="en-US" sz="2000" b="0">
                <a:solidFill>
                  <a:srgbClr val="0070C0"/>
                </a:solidFill>
              </a:rPr>
              <a:t>の公開鍵</a:t>
            </a:r>
            <a:r>
              <a:rPr kumimoji="1" lang="en-US" altLang="ja-JP" sz="2000" b="0" dirty="0">
                <a:solidFill>
                  <a:srgbClr val="0070C0"/>
                </a:solidFill>
              </a:rPr>
              <a:t>file</a:t>
            </a:r>
            <a:r>
              <a:rPr kumimoji="1" lang="ja-JP" altLang="en-US" sz="2000" b="0">
                <a:solidFill>
                  <a:srgbClr val="0070C0"/>
                </a:solidFill>
              </a:rPr>
              <a:t>読込</a:t>
            </a:r>
            <a:endParaRPr kumimoji="1" lang="en-US" altLang="ja-JP" sz="20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18232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Templete_blue060417">
  <a:themeElements>
    <a:clrScheme name="DesignTemplete_blue060417 1">
      <a:dk1>
        <a:srgbClr val="2B4530"/>
      </a:dk1>
      <a:lt1>
        <a:srgbClr val="FFFFFF"/>
      </a:lt1>
      <a:dk2>
        <a:srgbClr val="4C4C4C"/>
      </a:dk2>
      <a:lt2>
        <a:srgbClr val="B2B2B2"/>
      </a:lt2>
      <a:accent1>
        <a:srgbClr val="6B988E"/>
      </a:accent1>
      <a:accent2>
        <a:srgbClr val="3B6A4A"/>
      </a:accent2>
      <a:accent3>
        <a:srgbClr val="FFFFFF"/>
      </a:accent3>
      <a:accent4>
        <a:srgbClr val="233A27"/>
      </a:accent4>
      <a:accent5>
        <a:srgbClr val="BACAC6"/>
      </a:accent5>
      <a:accent6>
        <a:srgbClr val="355F42"/>
      </a:accent6>
      <a:hlink>
        <a:srgbClr val="98CAC7"/>
      </a:hlink>
      <a:folHlink>
        <a:srgbClr val="A6C755"/>
      </a:folHlink>
    </a:clrScheme>
    <a:fontScheme name="DesignTemplete_blue060417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88900" dir="5940002" algn="ctr" rotWithShape="0">
            <a:srgbClr val="4C4C4C">
              <a:alpha val="6999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600" b="1" i="0" u="none" strike="noStrike" cap="none" normalizeH="0" baseline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88900" dir="5940002" algn="ctr" rotWithShape="0">
            <a:srgbClr val="4C4C4C">
              <a:alpha val="6999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600" b="1" i="0" u="none" strike="noStrike" cap="none" normalizeH="0" baseline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signTemplete_blue060417 1">
        <a:dk1>
          <a:srgbClr val="2B4530"/>
        </a:dk1>
        <a:lt1>
          <a:srgbClr val="FFFFFF"/>
        </a:lt1>
        <a:dk2>
          <a:srgbClr val="4C4C4C"/>
        </a:dk2>
        <a:lt2>
          <a:srgbClr val="B2B2B2"/>
        </a:lt2>
        <a:accent1>
          <a:srgbClr val="6B988E"/>
        </a:accent1>
        <a:accent2>
          <a:srgbClr val="3B6A4A"/>
        </a:accent2>
        <a:accent3>
          <a:srgbClr val="FFFFFF"/>
        </a:accent3>
        <a:accent4>
          <a:srgbClr val="233A27"/>
        </a:accent4>
        <a:accent5>
          <a:srgbClr val="BACAC6"/>
        </a:accent5>
        <a:accent6>
          <a:srgbClr val="355F42"/>
        </a:accent6>
        <a:hlink>
          <a:srgbClr val="98CAC7"/>
        </a:hlink>
        <a:folHlink>
          <a:srgbClr val="A6C75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DesignTemplete_blue060417</Template>
  <TotalTime>11706</TotalTime>
  <Words>2176</Words>
  <Application>Microsoft Macintosh PowerPoint</Application>
  <PresentationFormat>画面に合わせる (4:3)</PresentationFormat>
  <Paragraphs>330</Paragraphs>
  <Slides>40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5" baseType="lpstr">
      <vt:lpstr>ＭＳ Ｐゴシック</vt:lpstr>
      <vt:lpstr>Arial</vt:lpstr>
      <vt:lpstr>Verdana</vt:lpstr>
      <vt:lpstr>Wingdings</vt:lpstr>
      <vt:lpstr>DesignTemplete_blue060417</vt:lpstr>
      <vt:lpstr>GPGによる公開鍵暗号と署名</vt:lpstr>
      <vt:lpstr>概要</vt:lpstr>
      <vt:lpstr>基本的な考え方 – 前提環境</vt:lpstr>
      <vt:lpstr>基本的な考え方　– 暗号化と復号</vt:lpstr>
      <vt:lpstr>基本的な考え方 – 暗号化と復号</vt:lpstr>
      <vt:lpstr>基本的な考え方 – 署名と確認</vt:lpstr>
      <vt:lpstr>基本的な考え方　–　署名と確認</vt:lpstr>
      <vt:lpstr>実際の使い方 – 環境整備(1)</vt:lpstr>
      <vt:lpstr>実際の使い方 – 環境整備(2)</vt:lpstr>
      <vt:lpstr>実際の使い方 – 暗号</vt:lpstr>
      <vt:lpstr>実際の使い方 – 署名</vt:lpstr>
      <vt:lpstr>演習のパターン</vt:lpstr>
      <vt:lpstr>自分のPC利用 – Macへのインストール</vt:lpstr>
      <vt:lpstr>自分のPC利用 – Windowsへのインストール</vt:lpstr>
      <vt:lpstr>SSHサーバ利用の場合</vt:lpstr>
      <vt:lpstr>自分のPCのgpg/iMac端末利用の場合</vt:lpstr>
      <vt:lpstr>環境整備(1) – 公開鍵・秘密鍵ペアの作成</vt:lpstr>
      <vt:lpstr>環境整備(1) – 公開鍵・秘密鍵ペアの作成</vt:lpstr>
      <vt:lpstr>環境整備(1) – 公開鍵・秘密鍵ペアの作成</vt:lpstr>
      <vt:lpstr>環境整備(1) – 公開鍵・秘密鍵の確認</vt:lpstr>
      <vt:lpstr>暗号(1) – 暗号化</vt:lpstr>
      <vt:lpstr>暗号(1) – 復号</vt:lpstr>
      <vt:lpstr>署名(1) – 署名の付加</vt:lpstr>
      <vt:lpstr>署名(1) – 署名の付加</vt:lpstr>
      <vt:lpstr>署名(1) – 署名の検証</vt:lpstr>
      <vt:lpstr>暗号(2) – 復号(事前に暗号化,秘密鍵なし)</vt:lpstr>
      <vt:lpstr>暗号(2) – 秘密鍵の入手</vt:lpstr>
      <vt:lpstr>暗号(2) – 読み込んだ鍵の確認</vt:lpstr>
      <vt:lpstr>暗号(2) – 復号(秘密鍵有り)</vt:lpstr>
      <vt:lpstr>暗号(2) – 秘密鍵の削除</vt:lpstr>
      <vt:lpstr>暗号(2) – 秘密鍵の削除</vt:lpstr>
      <vt:lpstr>暗号(2) – 削除後の確認</vt:lpstr>
      <vt:lpstr>暗号(2) – 復号(秘密鍵なし)</vt:lpstr>
      <vt:lpstr>署名(2) – 署名の検証(公開鍵なし)</vt:lpstr>
      <vt:lpstr>署名(2) – 公開鍵の読込</vt:lpstr>
      <vt:lpstr>署名(2) – 署名の検証(公開鍵あり)</vt:lpstr>
      <vt:lpstr>署名(2) – 公開鍵への署名</vt:lpstr>
      <vt:lpstr>署名(2) – 公開鍵への署名</vt:lpstr>
      <vt:lpstr>署名(2) – 署名の検証(署名付きの公開鍵あり)</vt:lpstr>
      <vt:lpstr>環境整備(2) – 公開鍵ファイルの書出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NAOYA</dc:creator>
  <cp:lastModifiedBy>山口　泰</cp:lastModifiedBy>
  <cp:revision>192</cp:revision>
  <cp:lastPrinted>1601-01-01T00:00:00Z</cp:lastPrinted>
  <dcterms:created xsi:type="dcterms:W3CDTF">2009-04-16T02:55:00Z</dcterms:created>
  <dcterms:modified xsi:type="dcterms:W3CDTF">2021-06-17T05:49:16Z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