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90" r:id="rId2"/>
    <p:sldId id="293" r:id="rId3"/>
    <p:sldId id="292" r:id="rId4"/>
    <p:sldId id="299" r:id="rId5"/>
    <p:sldId id="300" r:id="rId6"/>
    <p:sldId id="301" r:id="rId7"/>
    <p:sldId id="302" r:id="rId8"/>
    <p:sldId id="296" r:id="rId9"/>
    <p:sldId id="295" r:id="rId10"/>
    <p:sldId id="297" r:id="rId11"/>
    <p:sldId id="298" r:id="rId12"/>
  </p:sldIdLst>
  <p:sldSz cx="9144000" cy="6858000" type="screen4x3"/>
  <p:notesSz cx="6769100" cy="9906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100407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FF"/>
    <a:srgbClr val="FF0000"/>
    <a:srgbClr val="FFFF66"/>
    <a:srgbClr val="FFFF00"/>
    <a:srgbClr val="FFFFFF"/>
    <a:srgbClr val="777777"/>
    <a:srgbClr val="CC66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54" autoAdjust="0"/>
    <p:restoredTop sz="94660"/>
  </p:normalViewPr>
  <p:slideViewPr>
    <p:cSldViewPr>
      <p:cViewPr>
        <p:scale>
          <a:sx n="108" d="100"/>
          <a:sy n="108" d="100"/>
        </p:scale>
        <p:origin x="-3856" y="-17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commentAuthors" Target="commentAuthors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37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3813" y="0"/>
            <a:ext cx="29337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337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3813" y="9409113"/>
            <a:ext cx="29337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fld id="{9C4B3990-DCA4-5A48-8F80-DDF2D8308C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5468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37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3813" y="0"/>
            <a:ext cx="29337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705350"/>
            <a:ext cx="541655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337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3813" y="9409113"/>
            <a:ext cx="29337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fld id="{506EA7C8-4EE6-C64B-B3A9-4D4CE91BAC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4851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0"/>
        <a:cs typeface="ＭＳ Ｐ明朝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0"/>
        <a:cs typeface="ＭＳ Ｐ明朝" charset="0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0"/>
        <a:cs typeface="ＭＳ Ｐ明朝" charset="0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0"/>
        <a:cs typeface="ＭＳ Ｐ明朝" charset="0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0"/>
        <a:cs typeface="ＭＳ Ｐ明朝" charset="0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6EA7C8-4EE6-C64B-B3A9-4D4CE91BAC31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6EA7C8-4EE6-C64B-B3A9-4D4CE91BAC31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6EA7C8-4EE6-C64B-B3A9-4D4CE91BAC31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6EA7C8-4EE6-C64B-B3A9-4D4CE91BAC31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6EA7C8-4EE6-C64B-B3A9-4D4CE91BAC31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6EA7C8-4EE6-C64B-B3A9-4D4CE91BAC31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6EA7C8-4EE6-C64B-B3A9-4D4CE91BAC31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6EA7C8-4EE6-C64B-B3A9-4D4CE91BAC31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6EA7C8-4EE6-C64B-B3A9-4D4CE91BAC31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6EA7C8-4EE6-C64B-B3A9-4D4CE91BAC31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6EA7C8-4EE6-C64B-B3A9-4D4CE91BAC31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080250" y="6635750"/>
            <a:ext cx="206375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r">
              <a:defRPr/>
            </a:pPr>
            <a:r>
              <a:rPr kumimoji="0" lang="en-US" altLang="ja-JP" sz="800">
                <a:solidFill>
                  <a:schemeClr val="bg2"/>
                </a:solidFill>
                <a:latin typeface="Verdana" pitchFamily="34" charset="0"/>
                <a:cs typeface="+mn-cs"/>
              </a:rPr>
              <a:t>Copyright © the University of Tokyo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0"/>
            <a:ext cx="7620000" cy="685800"/>
          </a:xfrm>
          <a:effectLst>
            <a:outerShdw blurRad="50800" dist="25399" dir="2700000" algn="ctr" rotWithShape="0">
              <a:schemeClr val="bg2">
                <a:alpha val="8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/>
          <a:lstStyle>
            <a:lvl1pPr algn="ctr">
              <a:defRPr sz="4000">
                <a:solidFill>
                  <a:srgbClr val="9A7A22"/>
                </a:solidFill>
              </a:defRPr>
            </a:lvl1pPr>
          </a:lstStyle>
          <a:p>
            <a:pPr lvl="0"/>
            <a:r>
              <a:rPr lang="ja-JP" altLang="en-US" noProof="0" smtClean="0"/>
              <a:t>マスタ</a:t>
            </a:r>
            <a:r>
              <a:rPr lang="en-US" altLang="ja-JP" noProof="0" smtClean="0"/>
              <a:t> </a:t>
            </a:r>
            <a:r>
              <a:rPr lang="ja-JP" altLang="en-US" noProof="0" smtClean="0"/>
              <a:t>タイトルの書式設定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457200" y="4038600"/>
            <a:ext cx="8077200" cy="381000"/>
          </a:xfrm>
        </p:spPr>
        <p:txBody>
          <a:bodyPr/>
          <a:lstStyle>
            <a:lvl1pPr marL="0" indent="0" algn="ctr">
              <a:buFont typeface="Wingdings" charset="0"/>
              <a:buNone/>
              <a:defRPr sz="1600">
                <a:solidFill>
                  <a:schemeClr val="bg2"/>
                </a:solidFill>
              </a:defRPr>
            </a:lvl1pPr>
          </a:lstStyle>
          <a:p>
            <a:pPr lvl="0"/>
            <a:r>
              <a:rPr lang="ja-JP" altLang="en-US" noProof="0" smtClean="0"/>
              <a:t>マスタ</a:t>
            </a:r>
            <a:r>
              <a:rPr lang="en-US" altLang="ja-JP" noProof="0" smtClean="0"/>
              <a:t> </a:t>
            </a:r>
            <a:r>
              <a:rPr lang="ja-JP" altLang="en-US" noProof="0" smtClean="0"/>
              <a:t>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96866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&lt;</a:t>
            </a:r>
            <a:fld id="{A0EB380D-935F-184A-BDBD-172B64AF1B63}" type="slidenum">
              <a:rPr lang="en-US" altLang="ja-JP"/>
              <a:pPr>
                <a:defRPr/>
              </a:pPr>
              <a:t>‹#›</a:t>
            </a:fld>
            <a:r>
              <a:rPr lang="en-US" altLang="ja-JP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853193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62750" y="254000"/>
            <a:ext cx="2076450" cy="626586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3400" y="254000"/>
            <a:ext cx="6076950" cy="626586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&lt;</a:t>
            </a:r>
            <a:fld id="{B46DB270-6DE2-BD43-8371-D13EC68749DD}" type="slidenum">
              <a:rPr lang="en-US" altLang="ja-JP"/>
              <a:pPr>
                <a:defRPr/>
              </a:pPr>
              <a:t>‹#›</a:t>
            </a:fld>
            <a:r>
              <a:rPr lang="en-US" altLang="ja-JP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838275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3400" y="254000"/>
            <a:ext cx="8305800" cy="563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685800" y="1447800"/>
            <a:ext cx="4000500" cy="50720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838700" y="1447800"/>
            <a:ext cx="4000500" cy="24590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838700" y="4059238"/>
            <a:ext cx="4000500" cy="24606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&lt;</a:t>
            </a:r>
            <a:fld id="{8ACEB3A9-2E6A-7A41-9522-CEF5AD3F19A6}" type="slidenum">
              <a:rPr lang="en-US" altLang="ja-JP"/>
              <a:pPr>
                <a:defRPr/>
              </a:pPr>
              <a:t>‹#›</a:t>
            </a:fld>
            <a:r>
              <a:rPr lang="en-US" altLang="ja-JP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588447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3400" y="254000"/>
            <a:ext cx="8305800" cy="563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685800" y="1447800"/>
            <a:ext cx="4000500" cy="50720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838700" y="1447800"/>
            <a:ext cx="4000500" cy="50720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&lt;</a:t>
            </a:r>
            <a:fld id="{AB2C8FC0-6888-AA40-8C12-CD46183B7BC5}" type="slidenum">
              <a:rPr lang="en-US" altLang="ja-JP"/>
              <a:pPr>
                <a:defRPr/>
              </a:pPr>
              <a:t>‹#›</a:t>
            </a:fld>
            <a:r>
              <a:rPr lang="en-US" altLang="ja-JP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015863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&lt;</a:t>
            </a:r>
            <a:fld id="{0C36B9B6-720C-274A-8BE9-B5502B3DFA5B}" type="slidenum">
              <a:rPr lang="en-US" altLang="ja-JP"/>
              <a:pPr>
                <a:defRPr/>
              </a:pPr>
              <a:t>‹#›</a:t>
            </a:fld>
            <a:r>
              <a:rPr lang="en-US" altLang="ja-JP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623521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&lt;</a:t>
            </a:r>
            <a:fld id="{1016468B-1CBD-1B4D-B8FD-F86128DB02AF}" type="slidenum">
              <a:rPr lang="en-US" altLang="ja-JP"/>
              <a:pPr>
                <a:defRPr/>
              </a:pPr>
              <a:t>‹#›</a:t>
            </a:fld>
            <a:r>
              <a:rPr lang="en-US" altLang="ja-JP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744331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4000500" cy="50720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838700" y="1447800"/>
            <a:ext cx="4000500" cy="50720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&lt;</a:t>
            </a:r>
            <a:fld id="{EDDA67EB-C51D-A54F-AFC8-385B2937CC3F}" type="slidenum">
              <a:rPr lang="en-US" altLang="ja-JP"/>
              <a:pPr>
                <a:defRPr/>
              </a:pPr>
              <a:t>‹#›</a:t>
            </a:fld>
            <a:r>
              <a:rPr lang="en-US" altLang="ja-JP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914756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&lt;</a:t>
            </a:r>
            <a:fld id="{6357735E-9DE5-D04C-9101-DBB86601FD6D}" type="slidenum">
              <a:rPr lang="en-US" altLang="ja-JP"/>
              <a:pPr>
                <a:defRPr/>
              </a:pPr>
              <a:t>‹#›</a:t>
            </a:fld>
            <a:r>
              <a:rPr lang="en-US" altLang="ja-JP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978148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&lt;</a:t>
            </a:r>
            <a:fld id="{69C43352-DC1C-4A49-A5AA-D25D757D39A7}" type="slidenum">
              <a:rPr lang="en-US" altLang="ja-JP"/>
              <a:pPr>
                <a:defRPr/>
              </a:pPr>
              <a:t>‹#›</a:t>
            </a:fld>
            <a:r>
              <a:rPr lang="en-US" altLang="ja-JP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69559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&lt;</a:t>
            </a:r>
            <a:fld id="{2F5B8777-E366-B04A-99B4-28C4BD3CD644}" type="slidenum">
              <a:rPr lang="en-US" altLang="ja-JP"/>
              <a:pPr>
                <a:defRPr/>
              </a:pPr>
              <a:t>‹#›</a:t>
            </a:fld>
            <a:r>
              <a:rPr lang="en-US" altLang="ja-JP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17450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&lt;</a:t>
            </a:r>
            <a:fld id="{CBB5170A-6FDF-BD4C-810C-B4561E609985}" type="slidenum">
              <a:rPr lang="en-US" altLang="ja-JP"/>
              <a:pPr>
                <a:defRPr/>
              </a:pPr>
              <a:t>‹#›</a:t>
            </a:fld>
            <a:r>
              <a:rPr lang="en-US" altLang="ja-JP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720617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&lt;</a:t>
            </a:r>
            <a:fld id="{07D2636A-A53D-3F4B-8C26-54FAD093B9FE}" type="slidenum">
              <a:rPr lang="en-US" altLang="ja-JP"/>
              <a:pPr>
                <a:defRPr/>
              </a:pPr>
              <a:t>‹#›</a:t>
            </a:fld>
            <a:r>
              <a:rPr lang="en-US" altLang="ja-JP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4514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8153400" cy="507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3619500" y="6602413"/>
            <a:ext cx="1903413" cy="23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kumimoji="0" sz="1000" b="1">
                <a:latin typeface="Verdan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&lt;</a:t>
            </a:r>
            <a:fld id="{A1EC4FA2-1D9C-9C4A-9E25-9BAF8BAFD3BA}" type="slidenum">
              <a:rPr lang="en-US" altLang="ja-JP"/>
              <a:pPr>
                <a:defRPr/>
              </a:pPr>
              <a:t>‹#›</a:t>
            </a:fld>
            <a:r>
              <a:rPr lang="en-US" altLang="ja-JP"/>
              <a:t>&gt;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 bwMode="white">
          <a:xfrm>
            <a:off x="533400" y="254000"/>
            <a:ext cx="8305800" cy="563563"/>
          </a:xfrm>
          <a:prstGeom prst="rect">
            <a:avLst/>
          </a:prstGeom>
          <a:noFill/>
          <a:ln>
            <a:noFill/>
          </a:ln>
          <a:effectLst>
            <a:outerShdw blurRad="45720" dist="25399" dir="2459963" algn="ctr" rotWithShape="0">
              <a:srgbClr val="6C3A33">
                <a:alpha val="7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7080250" y="6604000"/>
            <a:ext cx="206375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r">
              <a:defRPr/>
            </a:pPr>
            <a:r>
              <a:rPr kumimoji="0" lang="en-US" altLang="ja-JP" sz="800">
                <a:solidFill>
                  <a:schemeClr val="bg2"/>
                </a:solidFill>
                <a:latin typeface="Verdana" pitchFamily="34" charset="0"/>
                <a:cs typeface="+mn-cs"/>
              </a:rPr>
              <a:t>Copyright © the University of Tokyo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charset="0"/>
          <a:ea typeface="ＭＳ Ｐゴシック" charset="0"/>
          <a:cs typeface="ＭＳ Ｐゴシック" charset="0"/>
        </a:defRPr>
      </a:lvl2pPr>
      <a:lvl3pPr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charset="0"/>
          <a:ea typeface="ＭＳ Ｐゴシック" charset="0"/>
          <a:cs typeface="ＭＳ Ｐゴシック" charset="0"/>
        </a:defRPr>
      </a:lvl3pPr>
      <a:lvl4pPr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charset="0"/>
          <a:ea typeface="ＭＳ Ｐゴシック" charset="0"/>
          <a:cs typeface="ＭＳ Ｐゴシック" charset="0"/>
        </a:defRPr>
      </a:lvl4pPr>
      <a:lvl5pPr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15000"/>
        </a:spcBef>
        <a:spcAft>
          <a:spcPct val="20000"/>
        </a:spcAft>
        <a:buClr>
          <a:srgbClr val="566019"/>
        </a:buClr>
        <a:buSzPct val="75000"/>
        <a:buFont typeface="Wingdings" charset="0"/>
        <a:buChar char=""/>
        <a:defRPr sz="2800" b="1">
          <a:solidFill>
            <a:srgbClr val="68963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15000"/>
        </a:spcBef>
        <a:spcAft>
          <a:spcPct val="20000"/>
        </a:spcAft>
        <a:buClr>
          <a:srgbClr val="CFE07F"/>
        </a:buClr>
        <a:buFont typeface="Wingdings" charset="0"/>
        <a:buChar char="w"/>
        <a:defRPr kumimoji="1" sz="2600">
          <a:solidFill>
            <a:srgbClr val="4C4C4C"/>
          </a:solidFill>
          <a:latin typeface="+mn-ea"/>
          <a:ea typeface="+mn-ea"/>
        </a:defRPr>
      </a:lvl2pPr>
      <a:lvl3pPr marL="1143000" indent="-228600" algn="l" rtl="0" fontAlgn="base">
        <a:spcBef>
          <a:spcPct val="15000"/>
        </a:spcBef>
        <a:spcAft>
          <a:spcPct val="20000"/>
        </a:spcAft>
        <a:buClr>
          <a:srgbClr val="D4DE8A"/>
        </a:buClr>
        <a:buChar char="•"/>
        <a:defRPr kumimoji="1" sz="2400">
          <a:solidFill>
            <a:srgbClr val="4C4C4C"/>
          </a:solidFill>
          <a:latin typeface="+mn-ea"/>
          <a:ea typeface="+mn-ea"/>
        </a:defRPr>
      </a:lvl3pPr>
      <a:lvl4pPr marL="1600200" indent="-228600" algn="l" rtl="0" fontAlgn="base">
        <a:spcBef>
          <a:spcPct val="15000"/>
        </a:spcBef>
        <a:spcAft>
          <a:spcPct val="20000"/>
        </a:spcAft>
        <a:buChar char="–"/>
        <a:defRPr kumimoji="1" sz="2000">
          <a:solidFill>
            <a:srgbClr val="4C4C4C"/>
          </a:solidFill>
          <a:latin typeface="+mn-ea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CEE17C"/>
        </a:buClr>
        <a:buChar char="»"/>
        <a:defRPr kumimoji="1" sz="1600">
          <a:solidFill>
            <a:srgbClr val="CEE17C"/>
          </a:solidFill>
          <a:latin typeface="+mn-ea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EE17C"/>
        </a:buClr>
        <a:buChar char="»"/>
        <a:defRPr sz="1600">
          <a:solidFill>
            <a:srgbClr val="CEE17C"/>
          </a:solidFill>
          <a:latin typeface="+mn-ea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EE17C"/>
        </a:buClr>
        <a:buChar char="»"/>
        <a:defRPr sz="1600">
          <a:solidFill>
            <a:srgbClr val="CEE17C"/>
          </a:solidFill>
          <a:latin typeface="+mn-ea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EE17C"/>
        </a:buClr>
        <a:buChar char="»"/>
        <a:defRPr sz="1600">
          <a:solidFill>
            <a:srgbClr val="CEE17C"/>
          </a:solidFill>
          <a:latin typeface="+mn-ea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EE17C"/>
        </a:buClr>
        <a:buChar char="»"/>
        <a:defRPr sz="1600">
          <a:solidFill>
            <a:srgbClr val="CEE17C"/>
          </a:solidFill>
          <a:latin typeface="+mn-ea"/>
          <a:ea typeface="+mn-ea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lecture.ecc.u-tokyo.ac.jp/johzu/joho/Data/newLogicSimulator/simcir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lecture.ecc.u-tokyo.ac.jp/johzu/joho/Data/newLogicSimulator/simcir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コンピュータ上で</a:t>
            </a:r>
            <a:r>
              <a:rPr kumimoji="1" lang="en-US" altLang="ja-JP" dirty="0" smtClean="0"/>
              <a:t>IC</a:t>
            </a:r>
            <a:r>
              <a:rPr kumimoji="1" lang="ja-JP" altLang="en-US" dirty="0" smtClean="0"/>
              <a:t>トレーナーを動かそう！！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例えば、今回は以下のものを使ってみよう！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pPr lvl="1"/>
            <a:r>
              <a:rPr lang="en-US" altLang="ja-JP" dirty="0" err="1" smtClean="0"/>
              <a:t>Simcir</a:t>
            </a:r>
            <a:endParaRPr lang="en-US" altLang="ja-JP" dirty="0" smtClean="0"/>
          </a:p>
          <a:p>
            <a:pPr marL="457200" lvl="1" indent="0">
              <a:buNone/>
            </a:pPr>
            <a:endParaRPr lang="en-US" altLang="ja-JP" dirty="0" smtClean="0"/>
          </a:p>
          <a:p>
            <a:pPr marL="457200" lvl="1" indent="0">
              <a:buNone/>
            </a:pPr>
            <a:r>
              <a:rPr lang="en-US" altLang="ja-JP" dirty="0">
                <a:hlinkClick r:id="rId3"/>
              </a:rPr>
              <a:t>http://</a:t>
            </a:r>
            <a:r>
              <a:rPr lang="en-US" altLang="ja-JP" dirty="0" smtClean="0">
                <a:hlinkClick r:id="rId3"/>
              </a:rPr>
              <a:t>lecture.ecc.u-tokyo.ac.jp/johzu/joho/Data/newLogicSimulator/simcir.html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ja-JP" altLang="en-US" dirty="0" smtClean="0"/>
              <a:t>ブラウザで開いてみよう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26107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zukeikagaku2\Desktop\NAND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68760"/>
            <a:ext cx="9624060" cy="4869180"/>
          </a:xfrm>
          <a:prstGeom prst="rect">
            <a:avLst/>
          </a:prstGeom>
          <a:noFill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例、</a:t>
            </a:r>
            <a:r>
              <a:rPr kumimoji="1" lang="en-US" altLang="ja-JP" dirty="0" smtClean="0"/>
              <a:t>NAND</a:t>
            </a:r>
            <a:r>
              <a:rPr kumimoji="1" lang="ja-JP" altLang="en-US" dirty="0" smtClean="0"/>
              <a:t>を使う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51720" y="4725144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トグルスイッチ両方</a:t>
            </a:r>
            <a:r>
              <a:rPr kumimoji="1" lang="en-US" altLang="ja-JP" dirty="0" smtClean="0"/>
              <a:t>ON:LED</a:t>
            </a:r>
            <a:r>
              <a:rPr kumimoji="1" lang="ja-JP" altLang="en-US" dirty="0" smtClean="0"/>
              <a:t>は光らない</a:t>
            </a:r>
            <a:endParaRPr kumimoji="1" lang="ja-JP" altLang="en-US" dirty="0"/>
          </a:p>
        </p:txBody>
      </p:sp>
      <p:sp>
        <p:nvSpPr>
          <p:cNvPr id="8" name="フレーム 7"/>
          <p:cNvSpPr/>
          <p:nvPr/>
        </p:nvSpPr>
        <p:spPr>
          <a:xfrm>
            <a:off x="3851920" y="1844824"/>
            <a:ext cx="720080" cy="792088"/>
          </a:xfrm>
          <a:prstGeom prst="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フレーム 8"/>
          <p:cNvSpPr/>
          <p:nvPr/>
        </p:nvSpPr>
        <p:spPr>
          <a:xfrm>
            <a:off x="3779912" y="3284984"/>
            <a:ext cx="720080" cy="792088"/>
          </a:xfrm>
          <a:prstGeom prst="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コンテンツ プレースホルダ 7"/>
          <p:cNvSpPr txBox="1">
            <a:spLocks noGrp="1"/>
          </p:cNvSpPr>
          <p:nvPr>
            <p:ph idx="1"/>
          </p:nvPr>
        </p:nvSpPr>
        <p:spPr>
          <a:xfrm>
            <a:off x="3851920" y="1412776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kumimoji="1" lang="en-US" altLang="ja-JP" dirty="0" smtClean="0">
                <a:solidFill>
                  <a:srgbClr val="FF0000"/>
                </a:solidFill>
              </a:rPr>
              <a:t>ON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1" name="コンテンツ プレースホルダ 7"/>
          <p:cNvSpPr txBox="1">
            <a:spLocks/>
          </p:cNvSpPr>
          <p:nvPr/>
        </p:nvSpPr>
        <p:spPr bwMode="auto">
          <a:xfrm>
            <a:off x="3779912" y="4077072"/>
            <a:ext cx="1800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15000"/>
              </a:spcBef>
              <a:spcAft>
                <a:spcPct val="20000"/>
              </a:spcAft>
              <a:buClr>
                <a:srgbClr val="566019"/>
              </a:buClr>
              <a:buSzPct val="75000"/>
              <a:buFont typeface="Wingdings" charset="0"/>
              <a:buNone/>
              <a:tabLst/>
              <a:defRPr/>
            </a:pPr>
            <a:r>
              <a:rPr kumimoji="1" lang="en-US" altLang="ja-JP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</a:t>
            </a:r>
            <a:endParaRPr kumimoji="1" lang="ja-JP" alt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コンテンツ プレースホルダ 7"/>
          <p:cNvSpPr txBox="1">
            <a:spLocks/>
          </p:cNvSpPr>
          <p:nvPr/>
        </p:nvSpPr>
        <p:spPr bwMode="auto">
          <a:xfrm>
            <a:off x="6660232" y="2204864"/>
            <a:ext cx="1800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15000"/>
              </a:spcBef>
              <a:spcAft>
                <a:spcPct val="20000"/>
              </a:spcAft>
              <a:buClr>
                <a:srgbClr val="566019"/>
              </a:buClr>
              <a:buSzPct val="75000"/>
              <a:buFont typeface="Wingdings" charset="0"/>
              <a:buNone/>
              <a:tabLst/>
              <a:defRPr/>
            </a:pPr>
            <a:r>
              <a:rPr lang="ja-JP" altLang="en-US" sz="2800" b="1" kern="0" noProof="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光らない</a:t>
            </a:r>
            <a:endParaRPr kumimoji="1" lang="ja-JP" alt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3782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zukeikagaku2\Desktop\NAND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40768"/>
            <a:ext cx="9395460" cy="4903470"/>
          </a:xfrm>
          <a:prstGeom prst="rect">
            <a:avLst/>
          </a:prstGeom>
          <a:noFill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例、</a:t>
            </a:r>
            <a:r>
              <a:rPr kumimoji="1" lang="en-US" altLang="ja-JP" dirty="0" smtClean="0"/>
              <a:t>NAND</a:t>
            </a:r>
            <a:r>
              <a:rPr kumimoji="1" lang="ja-JP" altLang="en-US" dirty="0" smtClean="0"/>
              <a:t>を使う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339752" y="5301208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今回は、トグルスイッチ二つ中一つを</a:t>
            </a:r>
            <a:r>
              <a:rPr kumimoji="1" lang="en-US" altLang="ja-JP" dirty="0" smtClean="0"/>
              <a:t>ON</a:t>
            </a:r>
            <a:r>
              <a:rPr lang="ja-JP" altLang="en-US" dirty="0" smtClean="0"/>
              <a:t>としていれば、</a:t>
            </a:r>
            <a:r>
              <a:rPr kumimoji="1" lang="en-US" altLang="ja-JP" dirty="0" smtClean="0"/>
              <a:t>LED</a:t>
            </a:r>
            <a:r>
              <a:rPr kumimoji="1" lang="ja-JP" altLang="en-US" dirty="0" smtClean="0"/>
              <a:t>は光る。</a:t>
            </a:r>
            <a:endParaRPr kumimoji="1" lang="ja-JP" altLang="en-US" dirty="0"/>
          </a:p>
        </p:txBody>
      </p:sp>
      <p:sp>
        <p:nvSpPr>
          <p:cNvPr id="6" name="フレーム 5"/>
          <p:cNvSpPr/>
          <p:nvPr/>
        </p:nvSpPr>
        <p:spPr>
          <a:xfrm>
            <a:off x="3707904" y="1844824"/>
            <a:ext cx="864096" cy="864096"/>
          </a:xfrm>
          <a:prstGeom prst="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フレーム 6"/>
          <p:cNvSpPr/>
          <p:nvPr/>
        </p:nvSpPr>
        <p:spPr>
          <a:xfrm>
            <a:off x="3707904" y="3284984"/>
            <a:ext cx="720080" cy="792088"/>
          </a:xfrm>
          <a:prstGeom prst="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コンテンツ プレースホルダ 7"/>
          <p:cNvSpPr txBox="1">
            <a:spLocks noGrp="1"/>
          </p:cNvSpPr>
          <p:nvPr>
            <p:ph idx="1"/>
          </p:nvPr>
        </p:nvSpPr>
        <p:spPr>
          <a:xfrm>
            <a:off x="3635896" y="4077072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kumimoji="1" lang="en-US" altLang="ja-JP" dirty="0" smtClean="0">
                <a:solidFill>
                  <a:srgbClr val="FF0000"/>
                </a:solidFill>
              </a:rPr>
              <a:t>ON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0" name="コンテンツ プレースホルダ 7"/>
          <p:cNvSpPr txBox="1">
            <a:spLocks/>
          </p:cNvSpPr>
          <p:nvPr/>
        </p:nvSpPr>
        <p:spPr bwMode="auto">
          <a:xfrm>
            <a:off x="6804248" y="2348880"/>
            <a:ext cx="1800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15000"/>
              </a:spcBef>
              <a:spcAft>
                <a:spcPct val="20000"/>
              </a:spcAft>
              <a:buClr>
                <a:srgbClr val="566019"/>
              </a:buClr>
              <a:buSzPct val="75000"/>
              <a:buFont typeface="Wingdings" charset="0"/>
              <a:buNone/>
              <a:tabLst/>
              <a:defRPr/>
            </a:pPr>
            <a:r>
              <a:rPr lang="ja-JP" altLang="en-US" sz="2800" b="1" kern="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光る</a:t>
            </a:r>
            <a:endParaRPr kumimoji="1" lang="ja-JP" alt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コンテンツ プレースホルダ 7"/>
          <p:cNvSpPr txBox="1">
            <a:spLocks/>
          </p:cNvSpPr>
          <p:nvPr/>
        </p:nvSpPr>
        <p:spPr bwMode="auto">
          <a:xfrm>
            <a:off x="3851920" y="1412776"/>
            <a:ext cx="1800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15000"/>
              </a:spcBef>
              <a:spcAft>
                <a:spcPct val="20000"/>
              </a:spcAft>
              <a:buClr>
                <a:srgbClr val="566019"/>
              </a:buClr>
              <a:buSzPct val="75000"/>
              <a:buFont typeface="Wingdings" charset="0"/>
              <a:buNone/>
              <a:tabLst/>
              <a:defRPr/>
            </a:pPr>
            <a:r>
              <a:rPr kumimoji="1" lang="en-US" altLang="ja-JP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OFF</a:t>
            </a:r>
            <a:endParaRPr kumimoji="1" lang="ja-JP" alt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2323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URL</a:t>
            </a:r>
            <a:r>
              <a:rPr kumimoji="1" lang="ja-JP" altLang="en-US" dirty="0" smtClean="0"/>
              <a:t>に移動する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始めましょう！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r>
              <a:rPr kumimoji="1" lang="ja-JP" altLang="en-US" dirty="0" smtClean="0"/>
              <a:t>詳しい説明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全部英語</a:t>
            </a:r>
            <a:r>
              <a:rPr kumimoji="1" lang="en-US" altLang="ja-JP" dirty="0" smtClean="0"/>
              <a:t>)</a:t>
            </a:r>
          </a:p>
          <a:p>
            <a:pPr marL="0" lvl="1" indent="0">
              <a:buClr>
                <a:srgbClr val="566019"/>
              </a:buClr>
              <a:buSzPct val="75000"/>
              <a:buNone/>
            </a:pPr>
            <a:r>
              <a:rPr kumimoji="1" lang="en-US" altLang="ja-JP" dirty="0" smtClean="0"/>
              <a:t>→</a:t>
            </a:r>
            <a:r>
              <a:rPr lang="en-US" altLang="ja-JP" dirty="0" smtClean="0">
                <a:hlinkClick r:id="rId3"/>
              </a:rPr>
              <a:t>http://lecture.ecc.u-tokyo.ac.jp/johzu/joho/Data/newLogicSimulator/sample.html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28699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zukeikagaku2\Desktop\初期画面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1268761"/>
            <a:ext cx="9646920" cy="4800600"/>
          </a:xfrm>
          <a:prstGeom prst="rect">
            <a:avLst/>
          </a:prstGeom>
          <a:noFill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最初の画面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508104" y="1916832"/>
            <a:ext cx="33123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画面左側に道具がそろっている</a:t>
            </a:r>
            <a:endParaRPr kumimoji="1" lang="en-US" altLang="ja-JP" dirty="0" smtClean="0"/>
          </a:p>
          <a:p>
            <a:r>
              <a:rPr lang="en-US" altLang="ja-JP" dirty="0" smtClean="0"/>
              <a:t>→</a:t>
            </a:r>
            <a:r>
              <a:rPr lang="ja-JP" altLang="en-US" dirty="0" smtClean="0"/>
              <a:t>自分の好きなものをいろいろ組み合わせて複雑な回路を作ろう！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pPr>
              <a:buNone/>
            </a:pPr>
            <a:r>
              <a:rPr kumimoji="1" lang="ja-JP" altLang="en-US" dirty="0" smtClean="0"/>
              <a:t>　　　　　</a:t>
            </a: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　　　　　</a:t>
            </a:r>
            <a:r>
              <a:rPr kumimoji="1" lang="ja-JP" altLang="en-US" dirty="0" smtClean="0">
                <a:solidFill>
                  <a:srgbClr val="FF0000"/>
                </a:solidFill>
              </a:rPr>
              <a:t>使いたいものを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kumimoji="1" lang="ja-JP" altLang="en-US" dirty="0" smtClean="0">
                <a:solidFill>
                  <a:srgbClr val="FF0000"/>
                </a:solidFill>
              </a:rPr>
              <a:t>　　　　　　ドラッグ＆ドロップ</a:t>
            </a:r>
            <a:r>
              <a:rPr kumimoji="1" lang="ja-JP" altLang="en-US" dirty="0" smtClean="0"/>
              <a:t>　　　</a:t>
            </a:r>
            <a:endParaRPr kumimoji="1" lang="ja-JP" altLang="en-US" dirty="0"/>
          </a:p>
        </p:txBody>
      </p:sp>
      <p:cxnSp>
        <p:nvCxnSpPr>
          <p:cNvPr id="13" name="曲線コネクタ 12"/>
          <p:cNvCxnSpPr/>
          <p:nvPr/>
        </p:nvCxnSpPr>
        <p:spPr>
          <a:xfrm>
            <a:off x="683568" y="2852936"/>
            <a:ext cx="2520280" cy="504056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6447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zukeikagaku2\Desktop\電源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68760"/>
            <a:ext cx="9464040" cy="4869180"/>
          </a:xfrm>
          <a:prstGeom prst="rect">
            <a:avLst/>
          </a:prstGeom>
          <a:noFill/>
        </p:spPr>
      </p:pic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611560" y="1052736"/>
            <a:ext cx="8153400" cy="2125215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buNone/>
            </a:pPr>
            <a:r>
              <a:rPr kumimoji="1" lang="ja-JP" altLang="en-US" dirty="0" smtClean="0"/>
              <a:t>　　　　　</a:t>
            </a: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　　　　　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kumimoji="1" lang="ja-JP" altLang="en-US" dirty="0" smtClean="0">
                <a:solidFill>
                  <a:srgbClr val="FF0000"/>
                </a:solidFill>
              </a:rPr>
              <a:t>　　　　　　ドラッグ＆ドロップ</a:t>
            </a:r>
            <a:r>
              <a:rPr kumimoji="1" lang="ja-JP" altLang="en-US" dirty="0" smtClean="0"/>
              <a:t>　　　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必要なものをワークスペースへ置く</a:t>
            </a:r>
            <a:endParaRPr kumimoji="1" lang="ja-JP" altLang="en-US" dirty="0"/>
          </a:p>
        </p:txBody>
      </p:sp>
      <p:cxnSp>
        <p:nvCxnSpPr>
          <p:cNvPr id="13" name="曲線コネクタ 12"/>
          <p:cNvCxnSpPr/>
          <p:nvPr/>
        </p:nvCxnSpPr>
        <p:spPr>
          <a:xfrm>
            <a:off x="755576" y="2852936"/>
            <a:ext cx="2880320" cy="144016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6447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zukeikagaku2\Desktop\繋ぐ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68760"/>
            <a:ext cx="9646920" cy="4960620"/>
          </a:xfrm>
          <a:prstGeom prst="rect">
            <a:avLst/>
          </a:prstGeom>
          <a:noFill/>
        </p:spPr>
      </p:pic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pPr>
              <a:buNone/>
            </a:pPr>
            <a:r>
              <a:rPr kumimoji="1" lang="ja-JP" altLang="en-US" dirty="0" smtClean="0"/>
              <a:t>　　　　　</a:t>
            </a: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　　　　　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kumimoji="1" lang="ja-JP" altLang="en-US" dirty="0" smtClean="0">
                <a:solidFill>
                  <a:srgbClr val="FF0000"/>
                </a:solidFill>
              </a:rPr>
              <a:t>　　　　　　</a:t>
            </a:r>
            <a:r>
              <a:rPr kumimoji="1" lang="ja-JP" altLang="en-US" dirty="0" smtClean="0"/>
              <a:t>　　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導線を使ってつなげる</a:t>
            </a:r>
            <a:endParaRPr kumimoji="1" lang="ja-JP" altLang="en-US" dirty="0"/>
          </a:p>
        </p:txBody>
      </p:sp>
      <p:cxnSp>
        <p:nvCxnSpPr>
          <p:cNvPr id="8" name="直線矢印コネクタ 7"/>
          <p:cNvCxnSpPr/>
          <p:nvPr/>
        </p:nvCxnSpPr>
        <p:spPr>
          <a:xfrm flipH="1" flipV="1">
            <a:off x="4067944" y="2924944"/>
            <a:ext cx="360040" cy="10081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 flipH="1" flipV="1">
            <a:off x="5004048" y="2132856"/>
            <a:ext cx="1008112" cy="12241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flipV="1">
            <a:off x="4067944" y="2204864"/>
            <a:ext cx="936104" cy="648072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3635896" y="4005064"/>
            <a:ext cx="2160240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１．ドラッグ開始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220072" y="3429000"/>
            <a:ext cx="2160240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3. </a:t>
            </a:r>
            <a:r>
              <a:rPr kumimoji="1" lang="ja-JP" altLang="en-US" dirty="0" smtClean="0">
                <a:solidFill>
                  <a:srgbClr val="FF0000"/>
                </a:solidFill>
              </a:rPr>
              <a:t>リリース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131840" y="2060848"/>
            <a:ext cx="1368152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rgbClr val="0000FF"/>
                </a:solidFill>
              </a:rPr>
              <a:t>2. </a:t>
            </a:r>
            <a:r>
              <a:rPr lang="ja-JP" altLang="en-US" dirty="0" smtClean="0">
                <a:solidFill>
                  <a:srgbClr val="0000FF"/>
                </a:solidFill>
              </a:rPr>
              <a:t>ドラッグ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447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消し</a:t>
            </a:r>
            <a:r>
              <a:rPr kumimoji="1" lang="ja-JP" altLang="en-US" dirty="0" smtClean="0"/>
              <a:t>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1027" name="Picture 3" descr="C:\Users\zukeikagaku2\Desktop\線あり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84784"/>
            <a:ext cx="9441180" cy="4949190"/>
          </a:xfrm>
          <a:prstGeom prst="rect">
            <a:avLst/>
          </a:prstGeom>
          <a:noFill/>
        </p:spPr>
      </p:pic>
      <p:cxnSp>
        <p:nvCxnSpPr>
          <p:cNvPr id="7" name="直線矢印コネクタ 6"/>
          <p:cNvCxnSpPr/>
          <p:nvPr/>
        </p:nvCxnSpPr>
        <p:spPr>
          <a:xfrm flipH="1" flipV="1">
            <a:off x="4572000" y="2780928"/>
            <a:ext cx="216024" cy="12241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4788024" y="3789040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1.</a:t>
            </a:r>
            <a:r>
              <a:rPr lang="ja-JP" altLang="en-US" dirty="0" smtClean="0">
                <a:solidFill>
                  <a:srgbClr val="FF0000"/>
                </a:solidFill>
              </a:rPr>
              <a:t>クリックすると導線が消せる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消し</a:t>
            </a:r>
            <a:r>
              <a:rPr kumimoji="1" lang="ja-JP" altLang="en-US" dirty="0" smtClean="0"/>
              <a:t>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2050" name="Picture 2" descr="C:\Users\zukeikagaku2\Desktop\セン削除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40768"/>
            <a:ext cx="9281160" cy="4800600"/>
          </a:xfrm>
          <a:prstGeom prst="rect">
            <a:avLst/>
          </a:prstGeom>
          <a:noFill/>
        </p:spPr>
      </p:pic>
      <p:cxnSp>
        <p:nvCxnSpPr>
          <p:cNvPr id="8" name="曲線コネクタ 7"/>
          <p:cNvCxnSpPr/>
          <p:nvPr/>
        </p:nvCxnSpPr>
        <p:spPr>
          <a:xfrm rot="10800000">
            <a:off x="899592" y="1844824"/>
            <a:ext cx="3816424" cy="720080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2339752" y="1628800"/>
            <a:ext cx="3744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2.</a:t>
            </a:r>
            <a:r>
              <a:rPr kumimoji="1" lang="ja-JP" altLang="en-US" smtClean="0">
                <a:solidFill>
                  <a:srgbClr val="FF0000"/>
                </a:solidFill>
              </a:rPr>
              <a:t>ドラッグ＆</a:t>
            </a:r>
            <a:r>
              <a:rPr lang="ja-JP" altLang="en-US" smtClean="0">
                <a:solidFill>
                  <a:srgbClr val="FF0000"/>
                </a:solidFill>
              </a:rPr>
              <a:t>ドロップ</a:t>
            </a:r>
            <a:r>
              <a:rPr kumimoji="1" lang="ja-JP" altLang="en-US" smtClean="0">
                <a:solidFill>
                  <a:srgbClr val="FF0000"/>
                </a:solidFill>
              </a:rPr>
              <a:t>する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と消せる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zukeikagaku2\Desktop\NAN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40768"/>
            <a:ext cx="9612630" cy="4892040"/>
          </a:xfrm>
          <a:prstGeom prst="rect">
            <a:avLst/>
          </a:prstGeom>
          <a:noFill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例、</a:t>
            </a:r>
            <a:r>
              <a:rPr kumimoji="1" lang="en-US" altLang="ja-JP" dirty="0" smtClean="0"/>
              <a:t>NAND</a:t>
            </a:r>
            <a:r>
              <a:rPr kumimoji="1" lang="ja-JP" altLang="en-US" dirty="0" smtClean="0"/>
              <a:t>を使う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07704" y="414908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電源、トグルスイッチ、</a:t>
            </a:r>
            <a:r>
              <a:rPr lang="en-US" altLang="ja-JP" dirty="0"/>
              <a:t>NAND</a:t>
            </a:r>
            <a:r>
              <a:rPr lang="ja-JP" altLang="en-US" dirty="0"/>
              <a:t>、</a:t>
            </a:r>
            <a:r>
              <a:rPr lang="en-US" altLang="ja-JP" dirty="0"/>
              <a:t>LED</a:t>
            </a:r>
            <a:r>
              <a:rPr lang="ja-JP" altLang="en-US" dirty="0"/>
              <a:t>をつなげ、二つのトグルスイッチの組み合わせによって</a:t>
            </a:r>
            <a:r>
              <a:rPr lang="en-US" altLang="ja-JP" dirty="0"/>
              <a:t>LED</a:t>
            </a:r>
            <a:r>
              <a:rPr lang="ja-JP" altLang="en-US" dirty="0"/>
              <a:t>が光るかを確かめる！</a:t>
            </a:r>
          </a:p>
          <a:p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79712" y="5445224"/>
            <a:ext cx="525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トグルスイッチ一つだけ</a:t>
            </a:r>
            <a:r>
              <a:rPr kumimoji="1" lang="en-US" altLang="ja-JP" dirty="0" smtClean="0"/>
              <a:t>ON:LED</a:t>
            </a:r>
            <a:r>
              <a:rPr kumimoji="1" lang="ja-JP" altLang="en-US" dirty="0" smtClean="0"/>
              <a:t>光る</a:t>
            </a:r>
            <a:endParaRPr kumimoji="1" lang="ja-JP" alt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8055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zukeikagaku2\Desktop\NAND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56792"/>
            <a:ext cx="9361170" cy="4777740"/>
          </a:xfrm>
          <a:prstGeom prst="rect">
            <a:avLst/>
          </a:prstGeom>
          <a:noFill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例、</a:t>
            </a:r>
            <a:r>
              <a:rPr kumimoji="1" lang="en-US" altLang="ja-JP" dirty="0" smtClean="0"/>
              <a:t>NAND</a:t>
            </a:r>
            <a:r>
              <a:rPr kumimoji="1" lang="ja-JP" altLang="en-US" dirty="0" smtClean="0"/>
              <a:t>を使う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051720" y="5157192"/>
            <a:ext cx="4752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トグルスイッチ両方</a:t>
            </a:r>
            <a:r>
              <a:rPr kumimoji="1" lang="en-US" altLang="ja-JP" dirty="0" smtClean="0"/>
              <a:t>OFF:LED</a:t>
            </a:r>
            <a:r>
              <a:rPr kumimoji="1" lang="ja-JP" altLang="en-US" dirty="0" smtClean="0"/>
              <a:t>光る</a:t>
            </a:r>
            <a:endParaRPr kumimoji="1" lang="ja-JP" altLang="en-US" dirty="0"/>
          </a:p>
        </p:txBody>
      </p:sp>
      <p:sp>
        <p:nvSpPr>
          <p:cNvPr id="8" name="コンテンツ プレースホルダ 7"/>
          <p:cNvSpPr txBox="1">
            <a:spLocks noGrp="1"/>
          </p:cNvSpPr>
          <p:nvPr>
            <p:ph idx="1"/>
          </p:nvPr>
        </p:nvSpPr>
        <p:spPr>
          <a:xfrm>
            <a:off x="4283968" y="162880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kumimoji="1" lang="en-US" altLang="ja-JP" dirty="0" smtClean="0">
                <a:solidFill>
                  <a:srgbClr val="FF0000"/>
                </a:solidFill>
              </a:rPr>
              <a:t>OFF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0" name="フレーム 9"/>
          <p:cNvSpPr/>
          <p:nvPr/>
        </p:nvSpPr>
        <p:spPr>
          <a:xfrm>
            <a:off x="3851920" y="2060848"/>
            <a:ext cx="720080" cy="792088"/>
          </a:xfrm>
          <a:prstGeom prst="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フレーム 10"/>
          <p:cNvSpPr/>
          <p:nvPr/>
        </p:nvSpPr>
        <p:spPr>
          <a:xfrm>
            <a:off x="3707904" y="3501008"/>
            <a:ext cx="720080" cy="792088"/>
          </a:xfrm>
          <a:prstGeom prst="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コンテンツ プレースホルダ 7"/>
          <p:cNvSpPr txBox="1">
            <a:spLocks/>
          </p:cNvSpPr>
          <p:nvPr/>
        </p:nvSpPr>
        <p:spPr bwMode="auto">
          <a:xfrm>
            <a:off x="3563888" y="4365104"/>
            <a:ext cx="1800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15000"/>
              </a:spcBef>
              <a:spcAft>
                <a:spcPct val="20000"/>
              </a:spcAft>
              <a:buClr>
                <a:srgbClr val="566019"/>
              </a:buClr>
              <a:buSzPct val="75000"/>
              <a:buFont typeface="Wingdings" charset="0"/>
              <a:buNone/>
              <a:tabLst/>
              <a:defRPr/>
            </a:pPr>
            <a:r>
              <a:rPr kumimoji="1" lang="en-US" altLang="ja-JP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OFF</a:t>
            </a:r>
            <a:endParaRPr kumimoji="1" lang="ja-JP" alt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コンテンツ プレースホルダ 7"/>
          <p:cNvSpPr txBox="1">
            <a:spLocks/>
          </p:cNvSpPr>
          <p:nvPr/>
        </p:nvSpPr>
        <p:spPr bwMode="auto">
          <a:xfrm>
            <a:off x="6804248" y="2492896"/>
            <a:ext cx="1800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15000"/>
              </a:spcBef>
              <a:spcAft>
                <a:spcPct val="20000"/>
              </a:spcAft>
              <a:buClr>
                <a:srgbClr val="566019"/>
              </a:buClr>
              <a:buSzPct val="75000"/>
              <a:buFont typeface="Wingdings" charset="0"/>
              <a:buNone/>
              <a:tabLst/>
              <a:defRPr/>
            </a:pPr>
            <a:r>
              <a:rPr lang="ja-JP" altLang="en-US" sz="2800" b="1" kern="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光る</a:t>
            </a:r>
            <a:endParaRPr kumimoji="1" lang="ja-JP" alt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8109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第9章ユーザインタフェース">
  <a:themeElements>
    <a:clrScheme name="第9章ユーザインタフェース 1">
      <a:dk1>
        <a:srgbClr val="65681C"/>
      </a:dk1>
      <a:lt1>
        <a:srgbClr val="FFFFFF"/>
      </a:lt1>
      <a:dk2>
        <a:srgbClr val="4C4C4C"/>
      </a:dk2>
      <a:lt2>
        <a:srgbClr val="B2B2B2"/>
      </a:lt2>
      <a:accent1>
        <a:srgbClr val="D4DE8A"/>
      </a:accent1>
      <a:accent2>
        <a:srgbClr val="749341"/>
      </a:accent2>
      <a:accent3>
        <a:srgbClr val="FFFFFF"/>
      </a:accent3>
      <a:accent4>
        <a:srgbClr val="555816"/>
      </a:accent4>
      <a:accent5>
        <a:srgbClr val="E6ECC4"/>
      </a:accent5>
      <a:accent6>
        <a:srgbClr val="68853A"/>
      </a:accent6>
      <a:hlink>
        <a:srgbClr val="B3D039"/>
      </a:hlink>
      <a:folHlink>
        <a:srgbClr val="91B82F"/>
      </a:folHlink>
    </a:clrScheme>
    <a:fontScheme name="第9章ユーザインタフェース">
      <a:majorFont>
        <a:latin typeface="Verdana"/>
        <a:ea typeface="ＭＳ Ｐゴシック"/>
        <a:cs typeface="ＭＳ Ｐゴシック"/>
      </a:majorFont>
      <a:minorFont>
        <a:latin typeface="Verdan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第9章ユーザインタフェース 1">
        <a:dk1>
          <a:srgbClr val="65681C"/>
        </a:dk1>
        <a:lt1>
          <a:srgbClr val="FFFFFF"/>
        </a:lt1>
        <a:dk2>
          <a:srgbClr val="4C4C4C"/>
        </a:dk2>
        <a:lt2>
          <a:srgbClr val="B2B2B2"/>
        </a:lt2>
        <a:accent1>
          <a:srgbClr val="D4DE8A"/>
        </a:accent1>
        <a:accent2>
          <a:srgbClr val="749341"/>
        </a:accent2>
        <a:accent3>
          <a:srgbClr val="FFFFFF"/>
        </a:accent3>
        <a:accent4>
          <a:srgbClr val="555816"/>
        </a:accent4>
        <a:accent5>
          <a:srgbClr val="E6ECC4"/>
        </a:accent5>
        <a:accent6>
          <a:srgbClr val="68853A"/>
        </a:accent6>
        <a:hlink>
          <a:srgbClr val="B3D039"/>
        </a:hlink>
        <a:folHlink>
          <a:srgbClr val="91B82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ホワイ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DesignTemplete_green2</Template>
  <TotalTime>2323</TotalTime>
  <Words>229</Words>
  <Application>Microsoft Macintosh PowerPoint</Application>
  <PresentationFormat>画面に合わせる (4:3)</PresentationFormat>
  <Paragraphs>64</Paragraphs>
  <Slides>11</Slides>
  <Notes>11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第9章ユーザインタフェース</vt:lpstr>
      <vt:lpstr>コンピュータ上でICトレーナーを動かそう！！</vt:lpstr>
      <vt:lpstr>URLに移動する</vt:lpstr>
      <vt:lpstr>最初の画面</vt:lpstr>
      <vt:lpstr>必要なものをワークスペースへ置く</vt:lpstr>
      <vt:lpstr>導線を使ってつなげる</vt:lpstr>
      <vt:lpstr>消し方</vt:lpstr>
      <vt:lpstr>消し方</vt:lpstr>
      <vt:lpstr>例、NANDを使う</vt:lpstr>
      <vt:lpstr>例、NANDを使う</vt:lpstr>
      <vt:lpstr>例、NANDを使う</vt:lpstr>
      <vt:lpstr>例、NANDを使う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natsu</dc:creator>
  <cp:lastModifiedBy>山口 泰</cp:lastModifiedBy>
  <cp:revision>193</cp:revision>
  <cp:lastPrinted>2011-06-07T01:05:13Z</cp:lastPrinted>
  <dcterms:created xsi:type="dcterms:W3CDTF">2006-03-30T11:58:50Z</dcterms:created>
  <dcterms:modified xsi:type="dcterms:W3CDTF">2015-03-26T03:41:50Z</dcterms:modified>
</cp:coreProperties>
</file>