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sldIdLst>
    <p:sldId id="256" r:id="rId2"/>
    <p:sldId id="259" r:id="rId3"/>
    <p:sldId id="287" r:id="rId4"/>
    <p:sldId id="276" r:id="rId5"/>
    <p:sldId id="285" r:id="rId6"/>
    <p:sldId id="289" r:id="rId7"/>
    <p:sldId id="286" r:id="rId8"/>
    <p:sldId id="277" r:id="rId9"/>
    <p:sldId id="278" r:id="rId10"/>
    <p:sldId id="279" r:id="rId11"/>
    <p:sldId id="281" r:id="rId12"/>
    <p:sldId id="284" r:id="rId13"/>
    <p:sldId id="283" r:id="rId14"/>
    <p:sldId id="275" r:id="rId15"/>
    <p:sldId id="274" r:id="rId16"/>
    <p:sldId id="290" r:id="rId17"/>
    <p:sldId id="280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8E8D67-B27D-C648-9475-BA685D99C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2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EF5B6AC-079E-544E-A916-DE704858C264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31CD5AA-D62D-604F-B053-3975252B7E4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9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BD2CCE3-58D0-5F47-8E18-87CFF43FFCFB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9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5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0C981A0-506F-5541-9343-6850DC7ACE4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9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E84F84B-26F1-6A41-AFD5-E9C17164496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65B3849-E6DA-C143-80F6-0977D0E4439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4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F7E1497-A0F0-B94E-981E-3839CEDF023E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405FCF7-7886-E74F-A476-BC72EF847E3C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8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904E39E-54BB-FA44-8607-540FEC5C22F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51C2627-1EF3-3843-8E4D-4C594CBEA882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4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2F402C0-59B8-A746-BB07-AD0E46979B7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AC110A9-20D3-374C-B83C-9F155A9A5A8E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2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80250" y="663575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 smtClean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620000" cy="685800"/>
          </a:xfrm>
          <a:effectLst>
            <a:outerShdw blurRad="50800"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rgbClr val="256C48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57200" y="4038600"/>
            <a:ext cx="80772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3124200" y="6665913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88900" dir="5940002" algn="ctr" rotWithShape="0">
              <a:srgbClr val="4C4C4C">
                <a:alpha val="6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6568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6200" y="6669088"/>
            <a:ext cx="533400" cy="1524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9931311-8568-8946-9049-C8C96CA5FD6C}" type="slidenum">
              <a:rPr lang="en-US" altLang="ja-JP"/>
              <a:pPr>
                <a:defRPr/>
              </a:pPr>
              <a:t>‹#›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DDFC8E5-7324-1D41-9A1A-5CC57DEF7E85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014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2750" y="254000"/>
            <a:ext cx="2076450" cy="62658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254000"/>
            <a:ext cx="6076950" cy="62658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F79C7B1-A17E-A640-A2BF-A94C76F409E1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60084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38700" y="1447800"/>
            <a:ext cx="4000500" cy="245903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38700" y="4059238"/>
            <a:ext cx="4000500" cy="24606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BF28DEC-FF3E-AA45-89C2-4DF0A418D01A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1709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C7B85A9-28B8-414F-A0D1-75A342EAF66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7177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0A65C41-812F-F047-B1E9-B55D894828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42083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4943932E-7BC3-C040-972F-78975B76FDE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87491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704D0DC5-22A5-7944-930E-207255F68F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64904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AFE45C2-0522-004B-9459-518603461B40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226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7014573-C09B-1844-8A0C-1308E560E01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1729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A0157DC5-9372-1943-949C-B6F51D89F72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456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B145377-C5F5-2A42-A843-27CD3DD37FF8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6790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C6F4AAF3-09C2-894A-A585-2A5466AFD04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036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153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254000"/>
            <a:ext cx="8305800" cy="563563"/>
          </a:xfrm>
          <a:prstGeom prst="rect">
            <a:avLst/>
          </a:prstGeom>
          <a:noFill/>
          <a:ln>
            <a:noFill/>
          </a:ln>
          <a:effectLst>
            <a:outerShdw dist="25399" dir="2459963" algn="ctr" rotWithShape="0">
              <a:srgbClr val="2E6568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80250" y="660400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 smtClean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619500" y="6605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E6568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&lt; </a:t>
            </a:r>
            <a:fld id="{7D5A8ECE-8E51-274C-8BA8-05B8B517F624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20000"/>
        </a:spcAft>
        <a:buClr>
          <a:srgbClr val="21462F"/>
        </a:buClr>
        <a:buSzPct val="75000"/>
        <a:buFont typeface="Wingdings" charset="0"/>
        <a:buChar char=""/>
        <a:defRPr sz="2800" b="1">
          <a:solidFill>
            <a:srgbClr val="256C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20000"/>
        </a:spcAft>
        <a:buClr>
          <a:srgbClr val="5A998E"/>
        </a:buClr>
        <a:buFont typeface="Wingdings" charset="0"/>
        <a:buChar char="w"/>
        <a:defRPr kumimoji="1" sz="2600">
          <a:solidFill>
            <a:srgbClr val="4C4C4C"/>
          </a:solidFill>
          <a:latin typeface="+mn-ea"/>
          <a:ea typeface="+mn-ea"/>
        </a:defRPr>
      </a:lvl2pPr>
      <a:lvl3pPr marL="1143000" indent="-228600" algn="l" rtl="0" eaLnBrk="0" fontAlgn="base" hangingPunct="0">
        <a:spcBef>
          <a:spcPct val="15000"/>
        </a:spcBef>
        <a:spcAft>
          <a:spcPct val="20000"/>
        </a:spcAft>
        <a:buClr>
          <a:srgbClr val="6B988E"/>
        </a:buClr>
        <a:buChar char="•"/>
        <a:defRPr kumimoji="1" sz="2400">
          <a:solidFill>
            <a:srgbClr val="4C4C4C"/>
          </a:solidFill>
          <a:latin typeface="+mn-ea"/>
          <a:ea typeface="+mn-ea"/>
        </a:defRPr>
      </a:lvl3pPr>
      <a:lvl4pPr marL="1600200" indent="-228600" algn="l" rtl="0" eaLnBrk="0" fontAlgn="base" hangingPunct="0">
        <a:spcBef>
          <a:spcPct val="15000"/>
        </a:spcBef>
        <a:spcAft>
          <a:spcPct val="20000"/>
        </a:spcAft>
        <a:buChar char="–"/>
        <a:defRPr kumimoji="1" sz="2000">
          <a:solidFill>
            <a:srgbClr val="4C4C4C"/>
          </a:solidFill>
          <a:latin typeface="+mn-e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B988E"/>
        </a:buClr>
        <a:buChar char="»"/>
        <a:defRPr kumimoji="1" sz="1600">
          <a:solidFill>
            <a:srgbClr val="6B988E"/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US" altLang="ja-JP" sz="1200" b="0">
              <a:solidFill>
                <a:srgbClr val="2E6568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/>
          <a:p>
            <a:pPr eaLnBrk="1" hangingPunct="1"/>
            <a:r>
              <a:rPr lang="ja-JP" altLang="en-US" sz="3600">
                <a:latin typeface="Verdana" charset="0"/>
                <a:ea typeface="ＭＳ Ｐゴシック" charset="0"/>
                <a:cs typeface="ＭＳ Ｐゴシック" charset="0"/>
              </a:rPr>
              <a:t>文字化けの背景を知る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２文字目の入力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複製」でコピーを作成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番目の文字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を追加する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エンコーディングを変えてファイルを保存する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全部で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12(=6×2)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個のファイルができるはず</a:t>
            </a:r>
          </a:p>
        </p:txBody>
      </p:sp>
      <p:pic>
        <p:nvPicPr>
          <p:cNvPr id="33795" name="Picture 8" descr="twolett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067175"/>
            <a:ext cx="2568575" cy="1738313"/>
          </a:xfrm>
          <a:noFill/>
        </p:spPr>
      </p:pic>
      <p:pic>
        <p:nvPicPr>
          <p:cNvPr id="6" name="コンテンツ プレースホルダー 5" descr="スクリーンショット 2015-03-09 17.25.06.png"/>
          <p:cNvPicPr>
            <a:picLocks noGrp="1" noChangeAspect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6990" r="15051" b="20786"/>
          <a:stretch/>
        </p:blipFill>
        <p:spPr>
          <a:xfrm>
            <a:off x="4419600" y="3316706"/>
            <a:ext cx="4343400" cy="330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072063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Safari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で試す</a:t>
            </a:r>
          </a:p>
          <a:p>
            <a:pPr lvl="1" eaLnBrk="1" hangingPunct="1">
              <a:buFont typeface="Wingdings" charset="0"/>
              <a:buNone/>
            </a:pP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Safari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を起動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し，ファイルをアイコン　　　に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ドラッグする</a:t>
            </a: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35843" name="図 6" descr="スクリーンショット 2012-03-15 15.4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391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AutoShape 12"/>
          <p:cNvSpPr>
            <a:spLocks noChangeArrowheads="1"/>
          </p:cNvSpPr>
          <p:nvPr/>
        </p:nvSpPr>
        <p:spPr bwMode="white">
          <a:xfrm>
            <a:off x="685800" y="3276600"/>
            <a:ext cx="6096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55736"/>
            <a:ext cx="541067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kumimoji="1" lang="ja-JP" altLang="en-US">
                <a:latin typeface="Verdana" charset="0"/>
                <a:ea typeface="ＭＳ Ｐゴシック" charset="0"/>
                <a:cs typeface="ＭＳ Ｐゴシック" charset="0"/>
              </a:rPr>
              <a:t>を開く</a:t>
            </a:r>
          </a:p>
        </p:txBody>
      </p:sp>
      <p:sp>
        <p:nvSpPr>
          <p:cNvPr id="37890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右矢印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キー，また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はスワイプで右画面に移る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を選択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して起動</a:t>
            </a:r>
            <a:endParaRPr kumimoji="1"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729258" cy="7600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118928"/>
            <a:ext cx="5867400" cy="3599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(2)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072063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で試す</a:t>
            </a:r>
          </a:p>
          <a:p>
            <a:pPr lvl="1" eaLnBrk="1" hangingPunct="1">
              <a:buNone/>
            </a:pPr>
            <a:r>
              <a:rPr kumimoji="0" lang="en-US" altLang="ja-JP" sz="2400" dirty="0" smtClean="0">
                <a:latin typeface="ＭＳ Ｐゴシック" charset="0"/>
                <a:ea typeface="ＭＳ Ｐゴシック" charset="0"/>
              </a:rPr>
              <a:t>Firefox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を起動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し，ファイルを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アイコン　　　　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に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ドラッグする</a:t>
            </a:r>
          </a:p>
          <a:p>
            <a:pPr lvl="1" eaLnBrk="1" hangingPunct="1">
              <a:buFont typeface="Wingdings" charset="0"/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38915" name="図 1" descr="スクリーンショット 2012-03-15 15.3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8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AutoShape 12"/>
          <p:cNvSpPr>
            <a:spLocks noChangeArrowheads="1"/>
          </p:cNvSpPr>
          <p:nvPr/>
        </p:nvSpPr>
        <p:spPr bwMode="white">
          <a:xfrm>
            <a:off x="304800" y="3429000"/>
            <a:ext cx="381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371076"/>
            <a:ext cx="685801" cy="81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図 2" descr="スクリーンショット 2012-03-05 15.0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411" r="424" b="25203"/>
          <a:stretch/>
        </p:blipFill>
        <p:spPr bwMode="auto">
          <a:xfrm>
            <a:off x="1143000" y="3886200"/>
            <a:ext cx="6375400" cy="24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ターミナルで試す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6575" lvl="1" indent="0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ドック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で「その他」 → ターミナル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をクリックして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起動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　　　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cd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ディレクトリ」でディレクトリ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(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フォルダ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を移動し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，「</a:t>
            </a: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ls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」でファイル一覧の表示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　　　　　　　　　　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cat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ファイル」で内容を確認する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white">
          <a:xfrm>
            <a:off x="1143000" y="5562600"/>
            <a:ext cx="3810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077200" cy="5072063"/>
          </a:xfrm>
        </p:spPr>
        <p:txBody>
          <a:bodyPr/>
          <a:lstStyle/>
          <a:p>
            <a:pPr eaLnBrk="1" hangingPunct="1"/>
            <a:r>
              <a:rPr lang="en-US" altLang="ja-JP" dirty="0" err="1">
                <a:latin typeface="Verdana" charset="0"/>
                <a:ea typeface="ＭＳ Ｐゴシック" charset="0"/>
                <a:cs typeface="ＭＳ Ｐゴシック" charset="0"/>
              </a:rPr>
              <a:t>hexdump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コマンドで文字コードを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進表示する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同じエンコーディングで，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文字のファイルとを比較することで，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文字目の文字コードを推定できる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はず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…)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46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white">
          <a:xfrm>
            <a:off x="1981200" y="5334000"/>
            <a:ext cx="1066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white">
          <a:xfrm>
            <a:off x="1905000" y="4724400"/>
            <a:ext cx="685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latin typeface="Verdana" charset="0"/>
                <a:ea typeface="ＭＳ Ｐゴシック" charset="0"/>
                <a:cs typeface="ＭＳ Ｐゴシック" charset="0"/>
              </a:rPr>
              <a:t>(2)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229600" cy="537686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下の例の場合は，１文字目を表示した場合と２文字目を表示した場合の差分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(8c </a:t>
            </a:r>
            <a:r>
              <a:rPr lang="en-US" altLang="ja-JP" dirty="0" err="1" smtClean="0">
                <a:latin typeface="Verdana" charset="0"/>
                <a:ea typeface="ＭＳ Ｐゴシック" charset="0"/>
                <a:cs typeface="ＭＳ Ｐゴシック" charset="0"/>
              </a:rPr>
              <a:t>fb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が２文字目の文字コードと予想できる</a:t>
            </a:r>
            <a:endParaRPr lang="en-US" altLang="ja-JP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さらに，２文字目の文字コードよりも前の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(8e 52)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が１文字目の文字コードと予想できる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6"/>
          <a:stretch/>
        </p:blipFill>
        <p:spPr bwMode="auto">
          <a:xfrm>
            <a:off x="1295400" y="3581400"/>
            <a:ext cx="6464300" cy="29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white">
          <a:xfrm>
            <a:off x="20574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white">
          <a:xfrm>
            <a:off x="25908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812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0000"/>
                </a:solidFill>
              </a:rPr>
              <a:t>１文字目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46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3366FF"/>
                </a:solidFill>
              </a:rPr>
              <a:t>２文字目</a:t>
            </a:r>
            <a:endParaRPr kumimoji="1" lang="ja-JP" altLang="en-US" sz="1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latin typeface="Verdana" charset="0"/>
                <a:ea typeface="ＭＳ Ｐゴシック" charset="0"/>
                <a:cs typeface="ＭＳ Ｐゴシック" charset="0"/>
              </a:rPr>
              <a:t>(3)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文字が，どのようなコードになっているか，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進表現でまとめよ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実際には同種の文字コードを利用している場合があるので，同種と考えられるものを推定せよ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自信が得られない場合には，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3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文字目まで入力したファイルを作ってみるのも良いだろう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課題の概要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日本語の文字コードについて理解を深める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MacOS(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で利用可能なエンコーディング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コード化方式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を確認する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テキストエディットで文字化けの状況を調べる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文字の文字コードを調べる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文字コードの違い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同じものか否か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を推定する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「その他」 → テキストエディットを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選択する</a:t>
            </a:r>
            <a:endParaRPr kumimoji="1"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テキストエディットの起動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white">
          <a:xfrm>
            <a:off x="1676400" y="48006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88" y="1210746"/>
            <a:ext cx="768512" cy="800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1967"/>
            <a:ext cx="70104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ファイル保存前の準備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テキストエディット中で自分の名前の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文字を入力する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後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で複製してもう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「標準テキスト」ファイルにする　　　　　　　　　　　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「フォーマット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標準テキストにする」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 descr="onelet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76600"/>
            <a:ext cx="2667000" cy="1803400"/>
          </a:xfrm>
          <a:noFill/>
        </p:spPr>
      </p:pic>
      <p:pic>
        <p:nvPicPr>
          <p:cNvPr id="21508" name="コンテンツ プレースホルダー 9" descr="12.pn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r="22459"/>
          <a:stretch>
            <a:fillRect/>
          </a:stretch>
        </p:blipFill>
        <p:spPr>
          <a:xfrm>
            <a:off x="4267200" y="3048000"/>
            <a:ext cx="3429000" cy="2617788"/>
          </a:xfrm>
        </p:spPr>
      </p:pic>
      <p:sp>
        <p:nvSpPr>
          <p:cNvPr id="6" name="AutoShape 12"/>
          <p:cNvSpPr>
            <a:spLocks noChangeArrowheads="1"/>
          </p:cNvSpPr>
          <p:nvPr/>
        </p:nvSpPr>
        <p:spPr bwMode="white">
          <a:xfrm>
            <a:off x="6172200" y="3810000"/>
            <a:ext cx="16002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１つ目のファイルの保存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001000" cy="51054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エンコーディングを指定してファイルを保存する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まず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UTF-8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で保存する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エンコーディングと文字数がわかるファイル名にする</a:t>
            </a:r>
            <a:endParaRPr lang="en-US" altLang="ja-JP" dirty="0">
              <a:latin typeface="Verdana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  <a:buFont typeface="Wingdings" charset="0"/>
              <a:buNone/>
            </a:pPr>
            <a:r>
              <a:rPr lang="ja-JP" altLang="en-US" dirty="0">
                <a:latin typeface="Verdana" charset="0"/>
                <a:ea typeface="ＭＳ Ｐゴシック" charset="0"/>
              </a:rPr>
              <a:t>　　（例：</a:t>
            </a:r>
            <a:r>
              <a:rPr lang="en-US" altLang="ja-JP" dirty="0">
                <a:latin typeface="Verdana" charset="0"/>
                <a:ea typeface="ＭＳ Ｐゴシック" charset="0"/>
              </a:rPr>
              <a:t>UTF1)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図 5" descr="スクリーンショット 2012-03-26 13.4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5-03-23 18.0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47" y="2895600"/>
            <a:ext cx="4844238" cy="381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作業用フォルダの作成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05463"/>
          </a:xfrm>
        </p:spPr>
        <p:txBody>
          <a:bodyPr/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Desktop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”encoding”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フォルダを作成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「名前」欄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右が　　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になっている場合はこれを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クリック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保存先フォルダ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設定ウィンドウ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が表示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される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「場所」欄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が「</a:t>
            </a:r>
            <a:r>
              <a:rPr lang="ja-JP" alt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デスクトップ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」に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なっていることを確認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違う場合は赤枠内の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クリックして「デスクトップ」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を選ぶ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左下の「新規フォルダ」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kumimoji="0" lang="ja-JP" altLang="ja-JP" dirty="0" smtClean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「</a:t>
            </a: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encoding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」と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入力して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				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「作成」をクリック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4" name="図 1" descr="スクリーンショット 2012-03-15 14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46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レーム 5"/>
          <p:cNvSpPr/>
          <p:nvPr/>
        </p:nvSpPr>
        <p:spPr bwMode="auto">
          <a:xfrm>
            <a:off x="5867400" y="3810000"/>
            <a:ext cx="1676400" cy="3048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white">
          <a:xfrm>
            <a:off x="4800600" y="5715000"/>
            <a:ext cx="358775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pic>
        <p:nvPicPr>
          <p:cNvPr id="8" name="図 3" descr="スクリーンショット 2012-03-15 14.08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317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6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「別名で保存」の仕方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382000" cy="5105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複製」で複製ファイルを作成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」で別ファイルとして保存できる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</a:t>
            </a:r>
          </a:p>
        </p:txBody>
      </p:sp>
      <p:pic>
        <p:nvPicPr>
          <p:cNvPr id="27651" name="図 3" descr="スクリーンショット 2012-03-22 17.1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33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図 4" descr="スクリーンショット 2012-03-22 17.19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886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２つ目以降のファイルの保存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51054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変えて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別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のファイルをつくる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UTF-8	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良く利用される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Unicode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Mac OS	Mac OS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Windows	Windows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ISO 2022-JP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いわゆる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JIS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EUC		EUC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Shift JIS	Shift JIS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上記の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種類で試してみる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endParaRPr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図 1" descr="スクリーンショット 2012-03-28 16.5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4783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２つ目以降のファイル</a:t>
            </a:r>
            <a:r>
              <a:rPr lang="ja-JP" alt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の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作成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382000" cy="507206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エンコーディングと文字数がわかるファイル名にする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選択可能な文字コードが少ないときは，「エンコーディングリストのカスタマイズ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」を行なう</a:t>
            </a:r>
          </a:p>
        </p:txBody>
      </p:sp>
      <p:pic>
        <p:nvPicPr>
          <p:cNvPr id="31748" name="図 5" descr="スクリーンショット 2012-03-26 13.45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784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 bwMode="auto">
          <a:xfrm>
            <a:off x="2362200" y="5867400"/>
            <a:ext cx="22860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ete_blue060417">
  <a:themeElements>
    <a:clrScheme name="DesignTemplete_blue060417 1">
      <a:dk1>
        <a:srgbClr val="2B4530"/>
      </a:dk1>
      <a:lt1>
        <a:srgbClr val="FFFFFF"/>
      </a:lt1>
      <a:dk2>
        <a:srgbClr val="4C4C4C"/>
      </a:dk2>
      <a:lt2>
        <a:srgbClr val="B2B2B2"/>
      </a:lt2>
      <a:accent1>
        <a:srgbClr val="6B988E"/>
      </a:accent1>
      <a:accent2>
        <a:srgbClr val="3B6A4A"/>
      </a:accent2>
      <a:accent3>
        <a:srgbClr val="FFFFFF"/>
      </a:accent3>
      <a:accent4>
        <a:srgbClr val="233A27"/>
      </a:accent4>
      <a:accent5>
        <a:srgbClr val="BACAC6"/>
      </a:accent5>
      <a:accent6>
        <a:srgbClr val="355F42"/>
      </a:accent6>
      <a:hlink>
        <a:srgbClr val="98CAC7"/>
      </a:hlink>
      <a:folHlink>
        <a:srgbClr val="A6C755"/>
      </a:folHlink>
    </a:clrScheme>
    <a:fontScheme name="DesignTemplete_blue060417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signTemplete_blue060417 1">
        <a:dk1>
          <a:srgbClr val="2B4530"/>
        </a:dk1>
        <a:lt1>
          <a:srgbClr val="FFFFFF"/>
        </a:lt1>
        <a:dk2>
          <a:srgbClr val="4C4C4C"/>
        </a:dk2>
        <a:lt2>
          <a:srgbClr val="B2B2B2"/>
        </a:lt2>
        <a:accent1>
          <a:srgbClr val="6B988E"/>
        </a:accent1>
        <a:accent2>
          <a:srgbClr val="3B6A4A"/>
        </a:accent2>
        <a:accent3>
          <a:srgbClr val="FFFFFF"/>
        </a:accent3>
        <a:accent4>
          <a:srgbClr val="233A27"/>
        </a:accent4>
        <a:accent5>
          <a:srgbClr val="BACAC6"/>
        </a:accent5>
        <a:accent6>
          <a:srgbClr val="355F42"/>
        </a:accent6>
        <a:hlink>
          <a:srgbClr val="98CAC7"/>
        </a:hlink>
        <a:folHlink>
          <a:srgbClr val="A6C7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DesignTemplete_blue060417</Template>
  <TotalTime>2796</TotalTime>
  <Words>571</Words>
  <Application>Microsoft Office PowerPoint</Application>
  <PresentationFormat>画面に合わせる (4:3)</PresentationFormat>
  <Paragraphs>95</Paragraphs>
  <Slides>17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ＭＳ Ｐ明朝</vt:lpstr>
      <vt:lpstr>Arial</vt:lpstr>
      <vt:lpstr>Verdana</vt:lpstr>
      <vt:lpstr>Wingdings</vt:lpstr>
      <vt:lpstr>DesignTemplete_blue060417</vt:lpstr>
      <vt:lpstr>文字化けの背景を知る</vt:lpstr>
      <vt:lpstr>課題の概要</vt:lpstr>
      <vt:lpstr>テキストエディット – テキストエディットの起動</vt:lpstr>
      <vt:lpstr>テキストエディット – ファイル保存前の準備</vt:lpstr>
      <vt:lpstr>テキストエディット – １つ目のファイルの保存</vt:lpstr>
      <vt:lpstr>テキストエディット – 作業用フォルダの作成</vt:lpstr>
      <vt:lpstr>テキストエディット – 「別名で保存」の仕方</vt:lpstr>
      <vt:lpstr>テキストエディット – ２つ目以降のファイルの保存</vt:lpstr>
      <vt:lpstr>テキストエディット – ２つ目以降のファイルの作成</vt:lpstr>
      <vt:lpstr>テキストエディット – ２文字目の入力</vt:lpstr>
      <vt:lpstr>文字化けを試す (1)</vt:lpstr>
      <vt:lpstr>Firefoxを開く</vt:lpstr>
      <vt:lpstr>文字化けを試す (2)</vt:lpstr>
      <vt:lpstr>文字化けを試す (3)</vt:lpstr>
      <vt:lpstr>文字コードの推定 (1)</vt:lpstr>
      <vt:lpstr>文字コードの推定 (2)</vt:lpstr>
      <vt:lpstr>文字コードの推定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NAOYA</dc:creator>
  <cp:lastModifiedBy>Masato Ishimuroya</cp:lastModifiedBy>
  <cp:revision>103</cp:revision>
  <cp:lastPrinted>1601-01-01T00:00:00Z</cp:lastPrinted>
  <dcterms:created xsi:type="dcterms:W3CDTF">2009-04-16T02:55:00Z</dcterms:created>
  <dcterms:modified xsi:type="dcterms:W3CDTF">2016-03-08T21:31:39Z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