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28"/>
  </p:notesMasterIdLst>
  <p:handoutMasterIdLst>
    <p:handoutMasterId r:id="rId29"/>
  </p:handoutMasterIdLst>
  <p:sldIdLst>
    <p:sldId id="257" r:id="rId2"/>
    <p:sldId id="270" r:id="rId3"/>
    <p:sldId id="262" r:id="rId4"/>
    <p:sldId id="282" r:id="rId5"/>
    <p:sldId id="271" r:id="rId6"/>
    <p:sldId id="272" r:id="rId7"/>
    <p:sldId id="273" r:id="rId8"/>
    <p:sldId id="269" r:id="rId9"/>
    <p:sldId id="268" r:id="rId10"/>
    <p:sldId id="265" r:id="rId11"/>
    <p:sldId id="266" r:id="rId12"/>
    <p:sldId id="267" r:id="rId13"/>
    <p:sldId id="283" r:id="rId14"/>
    <p:sldId id="274" r:id="rId15"/>
    <p:sldId id="275" r:id="rId16"/>
    <p:sldId id="284" r:id="rId17"/>
    <p:sldId id="276" r:id="rId18"/>
    <p:sldId id="288" r:id="rId19"/>
    <p:sldId id="289" r:id="rId20"/>
    <p:sldId id="278" r:id="rId21"/>
    <p:sldId id="280" r:id="rId22"/>
    <p:sldId id="279" r:id="rId23"/>
    <p:sldId id="281" r:id="rId24"/>
    <p:sldId id="287" r:id="rId25"/>
    <p:sldId id="256" r:id="rId26"/>
    <p:sldId id="286" r:id="rId27"/>
  </p:sldIdLst>
  <p:sldSz cx="9144000" cy="6858000" type="screen4x3"/>
  <p:notesSz cx="6769100" cy="9906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sz="20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sz="20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sz="20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sz="20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66"/>
    <a:srgbClr val="FFFF00"/>
    <a:srgbClr val="FFFFFF"/>
    <a:srgbClr val="777777"/>
    <a:srgbClr val="0000FF"/>
    <a:srgbClr val="CC66FF"/>
    <a:srgbClr val="00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80" d="100"/>
          <a:sy n="180" d="100"/>
        </p:scale>
        <p:origin x="-128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37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33813" y="0"/>
            <a:ext cx="29337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9337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33813" y="9409113"/>
            <a:ext cx="29337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8F1DE3C-D4F1-46D3-B27B-C394768F573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62750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37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33813" y="0"/>
            <a:ext cx="29337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80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275" y="4705350"/>
            <a:ext cx="541655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</a:t>
            </a:r>
            <a:r>
              <a:rPr lang="en-US" altLang="ja-JP" noProof="0"/>
              <a:t> </a:t>
            </a:r>
            <a:r>
              <a:rPr lang="ja-JP" altLang="en-US" noProof="0"/>
              <a:t>テキストの書式設定</a:t>
            </a:r>
            <a:endParaRPr lang="en-US" altLang="ja-JP" noProof="0"/>
          </a:p>
          <a:p>
            <a:pPr lvl="1"/>
            <a:r>
              <a:rPr lang="ja-JP" altLang="en-US" noProof="0"/>
              <a:t>第</a:t>
            </a:r>
            <a:r>
              <a:rPr lang="en-US" altLang="ja-JP" noProof="0"/>
              <a:t> 2 </a:t>
            </a:r>
            <a:r>
              <a:rPr lang="ja-JP" altLang="en-US" noProof="0"/>
              <a:t>レベル</a:t>
            </a:r>
            <a:endParaRPr lang="en-US" altLang="ja-JP" noProof="0"/>
          </a:p>
          <a:p>
            <a:pPr lvl="2"/>
            <a:r>
              <a:rPr lang="ja-JP" altLang="en-US" noProof="0"/>
              <a:t>第</a:t>
            </a:r>
            <a:r>
              <a:rPr lang="en-US" altLang="ja-JP" noProof="0"/>
              <a:t> 3 </a:t>
            </a:r>
            <a:r>
              <a:rPr lang="ja-JP" altLang="en-US" noProof="0"/>
              <a:t>レベル</a:t>
            </a:r>
            <a:endParaRPr lang="en-US" altLang="ja-JP" noProof="0"/>
          </a:p>
          <a:p>
            <a:pPr lvl="3"/>
            <a:r>
              <a:rPr lang="ja-JP" altLang="en-US" noProof="0"/>
              <a:t>第</a:t>
            </a:r>
            <a:r>
              <a:rPr lang="en-US" altLang="ja-JP" noProof="0"/>
              <a:t> 4 </a:t>
            </a:r>
            <a:r>
              <a:rPr lang="ja-JP" altLang="en-US" noProof="0"/>
              <a:t>レベル</a:t>
            </a:r>
            <a:endParaRPr lang="en-US" altLang="ja-JP" noProof="0"/>
          </a:p>
          <a:p>
            <a:pPr lvl="4"/>
            <a:r>
              <a:rPr lang="ja-JP" altLang="en-US" noProof="0"/>
              <a:t>第</a:t>
            </a:r>
            <a:r>
              <a:rPr lang="en-US" altLang="ja-JP" noProof="0"/>
              <a:t> 5 </a:t>
            </a:r>
            <a:r>
              <a:rPr lang="ja-JP" altLang="en-US" noProof="0"/>
              <a:t>レベル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337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33813" y="9409113"/>
            <a:ext cx="29337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9EDE7A2-BE73-40AE-87EB-B4B2B8284EF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284350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0"/>
        <a:cs typeface="ＭＳ Ｐ明朝" charset="0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0"/>
        <a:cs typeface="ＭＳ Ｐ明朝" charset="0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0"/>
        <a:cs typeface="ＭＳ Ｐ明朝" charset="0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0"/>
        <a:cs typeface="ＭＳ Ｐ明朝" charset="0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0"/>
        <a:cs typeface="ＭＳ Ｐ明朝" charset="0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548603E7-D9D6-4630-B301-FA7B61499029}" type="slidenum">
              <a:rPr lang="en-US" altLang="ja-JP" sz="1200"/>
              <a:pPr/>
              <a:t>1</a:t>
            </a:fld>
            <a:endParaRPr lang="en-US" altLang="ja-JP" sz="1200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B477524A-E24E-44CE-A40D-6A185C64A006}" type="slidenum">
              <a:rPr lang="en-US" altLang="ja-JP" sz="1200"/>
              <a:pPr/>
              <a:t>10</a:t>
            </a:fld>
            <a:endParaRPr lang="en-US" altLang="ja-JP" sz="120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BFBFD5E7-6384-4411-AC03-13856C481B86}" type="slidenum">
              <a:rPr lang="en-US" altLang="ja-JP" sz="1200"/>
              <a:pPr/>
              <a:t>11</a:t>
            </a:fld>
            <a:endParaRPr lang="en-US" altLang="ja-JP" sz="120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420E8782-6EE8-4CA5-9F2D-91962B84D8C5}" type="slidenum">
              <a:rPr lang="en-US" altLang="ja-JP" sz="1200"/>
              <a:pPr/>
              <a:t>12</a:t>
            </a:fld>
            <a:endParaRPr lang="en-US" altLang="ja-JP" sz="120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FAA2A79B-3CA1-42A0-BE4D-E68E57150080}" type="slidenum">
              <a:rPr lang="en-US" altLang="ja-JP" sz="1200"/>
              <a:pPr/>
              <a:t>13</a:t>
            </a:fld>
            <a:endParaRPr lang="en-US" altLang="ja-JP" sz="1200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0B354318-CEA2-4478-9895-6601451A644C}" type="slidenum">
              <a:rPr lang="en-US" altLang="ja-JP" sz="1200"/>
              <a:pPr/>
              <a:t>14</a:t>
            </a:fld>
            <a:endParaRPr lang="en-US" altLang="ja-JP" sz="120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BFA1ABC1-2905-4F13-9C72-331E3E89E83E}" type="slidenum">
              <a:rPr lang="en-US" altLang="ja-JP" sz="1200"/>
              <a:pPr/>
              <a:t>15</a:t>
            </a:fld>
            <a:endParaRPr lang="en-US" altLang="ja-JP" sz="120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B489DC39-5870-451F-BB7E-00F223F6146F}" type="slidenum">
              <a:rPr lang="en-US" altLang="ja-JP" sz="1200"/>
              <a:pPr/>
              <a:t>16</a:t>
            </a:fld>
            <a:endParaRPr lang="en-US" altLang="ja-JP" sz="1200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57CAFA92-E8E4-4AA7-8C8F-4E68A9D0FF6F}" type="slidenum">
              <a:rPr lang="en-US" altLang="ja-JP" sz="1200"/>
              <a:pPr/>
              <a:t>17</a:t>
            </a:fld>
            <a:endParaRPr lang="en-US" altLang="ja-JP" sz="120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CA290F35-0583-4935-BCCF-ABFBA51A5681}" type="slidenum">
              <a:rPr lang="en-US" altLang="ja-JP" sz="1200"/>
              <a:pPr/>
              <a:t>19</a:t>
            </a:fld>
            <a:endParaRPr lang="en-US" altLang="ja-JP" sz="1200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ja-JP" sz="1400" smtClean="0"/>
          </a:p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CB368B0C-FFE6-4C5A-8021-0C14ABBA6F72}" type="slidenum">
              <a:rPr lang="en-US" altLang="ja-JP" sz="1200"/>
              <a:pPr/>
              <a:t>20</a:t>
            </a:fld>
            <a:endParaRPr lang="en-US" altLang="ja-JP" sz="1200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CE548599-15D8-4037-A0B8-A3B0127A51EA}" type="slidenum">
              <a:rPr lang="en-US" altLang="ja-JP" sz="1200"/>
              <a:pPr/>
              <a:t>2</a:t>
            </a:fld>
            <a:endParaRPr lang="en-US" altLang="ja-JP" sz="1200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42829FCE-7A52-4BF9-8AAA-57B3EE45C04E}" type="slidenum">
              <a:rPr lang="en-US" altLang="ja-JP" sz="1200"/>
              <a:pPr/>
              <a:t>21</a:t>
            </a:fld>
            <a:endParaRPr lang="en-US" altLang="ja-JP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156AD2D4-1A38-4DB6-8B66-8C104DA98775}" type="slidenum">
              <a:rPr lang="en-US" altLang="ja-JP" sz="1200"/>
              <a:pPr/>
              <a:t>22</a:t>
            </a:fld>
            <a:endParaRPr lang="en-US" altLang="ja-JP" sz="1200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0ACDD153-2C71-4297-A2BB-0B4CC2C20A02}" type="slidenum">
              <a:rPr lang="en-US" altLang="ja-JP" sz="1200"/>
              <a:pPr/>
              <a:t>23</a:t>
            </a:fld>
            <a:endParaRPr lang="en-US" altLang="ja-JP" sz="1200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C8BC0740-0994-4B92-867D-E58E7D89CB48}" type="slidenum">
              <a:rPr lang="en-US" altLang="ja-JP" sz="1200"/>
              <a:pPr/>
              <a:t>24</a:t>
            </a:fld>
            <a:endParaRPr lang="en-US" altLang="ja-JP" sz="1200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F13353A6-4AEB-46C9-922E-7D55A993D215}" type="slidenum">
              <a:rPr lang="en-US" altLang="ja-JP" sz="1200"/>
              <a:pPr/>
              <a:t>25</a:t>
            </a:fld>
            <a:endParaRPr lang="en-US" altLang="ja-JP" sz="120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1935CBCE-1C2E-4943-A1F4-631AF29BCEE2}" type="slidenum">
              <a:rPr lang="en-US" altLang="ja-JP" sz="1200"/>
              <a:pPr/>
              <a:t>26</a:t>
            </a:fld>
            <a:endParaRPr lang="en-US" altLang="ja-JP" sz="1200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877E2403-EDF1-4261-8EF9-4DE1CAA588AF}" type="slidenum">
              <a:rPr lang="en-US" altLang="ja-JP" sz="1200"/>
              <a:pPr/>
              <a:t>3</a:t>
            </a:fld>
            <a:endParaRPr lang="en-US" altLang="ja-JP" sz="120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E4D3A411-6BC1-44F2-851D-569359B71543}" type="slidenum">
              <a:rPr lang="en-US" altLang="ja-JP" sz="1200"/>
              <a:pPr/>
              <a:t>4</a:t>
            </a:fld>
            <a:endParaRPr lang="en-US" altLang="ja-JP" sz="1200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F360ED2A-C7D1-46BF-A542-832F4809E5AF}" type="slidenum">
              <a:rPr lang="en-US" altLang="ja-JP" sz="1200"/>
              <a:pPr/>
              <a:t>5</a:t>
            </a:fld>
            <a:endParaRPr lang="en-US" altLang="ja-JP" sz="120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B6FC905D-BB7F-445F-B51F-E4E609740F1B}" type="slidenum">
              <a:rPr lang="en-US" altLang="ja-JP" sz="1200"/>
              <a:pPr/>
              <a:t>6</a:t>
            </a:fld>
            <a:endParaRPr lang="en-US" altLang="ja-JP" sz="120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F3CA7C6A-77D3-4722-B699-C6725D7060CD}" type="slidenum">
              <a:rPr lang="en-US" altLang="ja-JP" sz="1200"/>
              <a:pPr/>
              <a:t>7</a:t>
            </a:fld>
            <a:endParaRPr lang="en-US" altLang="ja-JP" sz="1200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CE16CADC-369F-41AB-BAD1-C243CC0719A4}" type="slidenum">
              <a:rPr lang="en-US" altLang="ja-JP" sz="1200"/>
              <a:pPr/>
              <a:t>8</a:t>
            </a:fld>
            <a:endParaRPr lang="en-US" altLang="ja-JP" sz="1200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6580A5B4-8ED9-4D21-9FDA-0C247F7AA008}" type="slidenum">
              <a:rPr lang="en-US" altLang="ja-JP" sz="1200"/>
              <a:pPr/>
              <a:t>9</a:t>
            </a:fld>
            <a:endParaRPr lang="en-US" altLang="ja-JP" sz="120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080250" y="6635750"/>
            <a:ext cx="206375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/>
            <a:r>
              <a:rPr kumimoji="0" lang="en-US" altLang="ja-JP" sz="800">
                <a:solidFill>
                  <a:schemeClr val="bg2"/>
                </a:solidFill>
                <a:latin typeface="Verdana" pitchFamily="34" charset="0"/>
              </a:rPr>
              <a:t>Copyright © the University of Tokyo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0"/>
            <a:ext cx="7620000" cy="685800"/>
          </a:xfrm>
          <a:effectLst>
            <a:outerShdw blurRad="50800" dist="25399" dir="2700000" algn="ctr" rotWithShape="0">
              <a:schemeClr val="bg2">
                <a:alpha val="8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txBody>
          <a:bodyPr/>
          <a:lstStyle>
            <a:lvl1pPr algn="ctr">
              <a:defRPr sz="4000">
                <a:solidFill>
                  <a:srgbClr val="9A7A22"/>
                </a:solidFill>
              </a:defRPr>
            </a:lvl1pPr>
          </a:lstStyle>
          <a:p>
            <a:pPr lvl="0"/>
            <a:r>
              <a:rPr lang="ja-JP" altLang="en-US" noProof="0" smtClean="0"/>
              <a:t>マスタ</a:t>
            </a:r>
            <a:r>
              <a:rPr lang="en-US" altLang="ja-JP" noProof="0" smtClean="0"/>
              <a:t> </a:t>
            </a:r>
            <a:r>
              <a:rPr lang="ja-JP" altLang="en-US" noProof="0" smtClean="0"/>
              <a:t>タイトルの書式設定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457200" y="4038600"/>
            <a:ext cx="8077200" cy="381000"/>
          </a:xfrm>
        </p:spPr>
        <p:txBody>
          <a:bodyPr/>
          <a:lstStyle>
            <a:lvl1pPr marL="0" indent="0" algn="ctr">
              <a:buFont typeface="Wingdings" charset="0"/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ja-JP" altLang="en-US" noProof="0" smtClean="0"/>
              <a:t>マスタ</a:t>
            </a:r>
            <a:r>
              <a:rPr lang="en-US" altLang="ja-JP" noProof="0" smtClean="0"/>
              <a:t> </a:t>
            </a:r>
            <a:r>
              <a:rPr lang="ja-JP" altLang="en-US" noProof="0" smtClean="0"/>
              <a:t>サブタイトルの書式設定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502957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&lt;</a:t>
            </a:r>
            <a:fld id="{10D2879A-2099-4595-9EAD-F1D951CC9C9E}" type="slidenum">
              <a:rPr lang="en-US" altLang="ja-JP"/>
              <a:pPr/>
              <a:t>‹#›</a:t>
            </a:fld>
            <a:r>
              <a:rPr lang="en-US" altLang="ja-JP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829337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62750" y="254000"/>
            <a:ext cx="2076450" cy="6265863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533400" y="254000"/>
            <a:ext cx="6076950" cy="6265863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&lt;</a:t>
            </a:r>
            <a:fld id="{418E0614-5836-4AE4-86B1-1FF48C9AFBCD}" type="slidenum">
              <a:rPr lang="en-US" altLang="ja-JP"/>
              <a:pPr/>
              <a:t>‹#›</a:t>
            </a:fld>
            <a:r>
              <a:rPr lang="en-US" altLang="ja-JP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922183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3400" y="254000"/>
            <a:ext cx="8305800" cy="563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685800" y="1447800"/>
            <a:ext cx="4000500" cy="50720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4838700" y="1447800"/>
            <a:ext cx="4000500" cy="24590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4838700" y="4059238"/>
            <a:ext cx="4000500" cy="24606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&lt;</a:t>
            </a:r>
            <a:fld id="{DC8FBF3B-B2B5-4116-9667-11D1C2F09DAA}" type="slidenum">
              <a:rPr lang="en-US" altLang="ja-JP"/>
              <a:pPr/>
              <a:t>‹#›</a:t>
            </a:fld>
            <a:r>
              <a:rPr lang="en-US" altLang="ja-JP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334786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3400" y="254000"/>
            <a:ext cx="8305800" cy="563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685800" y="1447800"/>
            <a:ext cx="4000500" cy="50720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838700" y="1447800"/>
            <a:ext cx="4000500" cy="50720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&lt;</a:t>
            </a:r>
            <a:fld id="{5F83E8C9-B8A2-4D36-B6BD-91EC32FE0BE4}" type="slidenum">
              <a:rPr lang="en-US" altLang="ja-JP"/>
              <a:pPr/>
              <a:t>‹#›</a:t>
            </a:fld>
            <a:r>
              <a:rPr lang="en-US" altLang="ja-JP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750207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&lt;</a:t>
            </a:r>
            <a:fld id="{B8932F28-F3B0-453A-BC11-379C804128B6}" type="slidenum">
              <a:rPr lang="en-US" altLang="ja-JP"/>
              <a:pPr/>
              <a:t>‹#›</a:t>
            </a:fld>
            <a:r>
              <a:rPr lang="en-US" altLang="ja-JP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656424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&lt;</a:t>
            </a:r>
            <a:fld id="{0B02EEA3-2418-4F05-8A3A-C15542465434}" type="slidenum">
              <a:rPr lang="en-US" altLang="ja-JP"/>
              <a:pPr/>
              <a:t>‹#›</a:t>
            </a:fld>
            <a:r>
              <a:rPr lang="en-US" altLang="ja-JP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747868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4000500" cy="5072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838700" y="1447800"/>
            <a:ext cx="4000500" cy="5072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&lt;</a:t>
            </a:r>
            <a:fld id="{9AC7E73C-27CF-4E3D-BF0A-F9A354534219}" type="slidenum">
              <a:rPr lang="en-US" altLang="ja-JP"/>
              <a:pPr/>
              <a:t>‹#›</a:t>
            </a:fld>
            <a:r>
              <a:rPr lang="en-US" altLang="ja-JP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708737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&lt;</a:t>
            </a:r>
            <a:fld id="{5B16E126-8B17-4E6E-BF90-C9E1A4F75D5B}" type="slidenum">
              <a:rPr lang="en-US" altLang="ja-JP"/>
              <a:pPr/>
              <a:t>‹#›</a:t>
            </a:fld>
            <a:r>
              <a:rPr lang="en-US" altLang="ja-JP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4143008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&lt;</a:t>
            </a:r>
            <a:fld id="{826F5B3E-46DF-4C48-A2B3-1670828EB025}" type="slidenum">
              <a:rPr lang="en-US" altLang="ja-JP"/>
              <a:pPr/>
              <a:t>‹#›</a:t>
            </a:fld>
            <a:r>
              <a:rPr lang="en-US" altLang="ja-JP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681904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&lt;</a:t>
            </a:r>
            <a:fld id="{B790BD1C-DA1A-4F26-AEFC-F30BFC9BF02C}" type="slidenum">
              <a:rPr lang="en-US" altLang="ja-JP"/>
              <a:pPr/>
              <a:t>‹#›</a:t>
            </a:fld>
            <a:r>
              <a:rPr lang="en-US" altLang="ja-JP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518553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&lt;</a:t>
            </a:r>
            <a:fld id="{E8672195-240B-4EB2-8DF5-63A513FD89C6}" type="slidenum">
              <a:rPr lang="en-US" altLang="ja-JP"/>
              <a:pPr/>
              <a:t>‹#›</a:t>
            </a:fld>
            <a:r>
              <a:rPr lang="en-US" altLang="ja-JP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2645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&lt;</a:t>
            </a:r>
            <a:fld id="{A9A51EF9-0DF1-4BC1-BC58-EFB7D7C09DF2}" type="slidenum">
              <a:rPr lang="en-US" altLang="ja-JP"/>
              <a:pPr/>
              <a:t>‹#›</a:t>
            </a:fld>
            <a:r>
              <a:rPr lang="en-US" altLang="ja-JP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178537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8153400" cy="507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3619500" y="6602413"/>
            <a:ext cx="1903413" cy="23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000" b="1">
                <a:latin typeface="Verdana" pitchFamily="34" charset="0"/>
              </a:defRPr>
            </a:lvl1pPr>
          </a:lstStyle>
          <a:p>
            <a:r>
              <a:rPr lang="en-US" altLang="ja-JP"/>
              <a:t>&lt;</a:t>
            </a:r>
            <a:fld id="{E1CE9FB9-D410-4F13-BE06-5D097EDE2811}" type="slidenum">
              <a:rPr lang="en-US" altLang="ja-JP"/>
              <a:pPr/>
              <a:t>‹#›</a:t>
            </a:fld>
            <a:r>
              <a:rPr lang="en-US" altLang="ja-JP"/>
              <a:t>&gt;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 bwMode="white">
          <a:xfrm>
            <a:off x="533400" y="254000"/>
            <a:ext cx="8305800" cy="563563"/>
          </a:xfrm>
          <a:prstGeom prst="rect">
            <a:avLst/>
          </a:prstGeom>
          <a:noFill/>
          <a:ln>
            <a:noFill/>
          </a:ln>
          <a:effectLst>
            <a:outerShdw blurRad="45720" dist="25399" dir="2459963" algn="ctr" rotWithShape="0">
              <a:srgbClr val="6C3A33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7080250" y="6604000"/>
            <a:ext cx="206375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/>
            <a:r>
              <a:rPr kumimoji="0" lang="en-US" altLang="ja-JP" sz="800">
                <a:solidFill>
                  <a:schemeClr val="bg2"/>
                </a:solidFill>
                <a:latin typeface="Verdana" pitchFamily="34" charset="0"/>
              </a:rPr>
              <a:t>Copyright © the University of Tokyo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15000"/>
        </a:spcBef>
        <a:spcAft>
          <a:spcPct val="20000"/>
        </a:spcAft>
        <a:buClr>
          <a:srgbClr val="566019"/>
        </a:buClr>
        <a:buSzPct val="75000"/>
        <a:buFont typeface="Wingdings" pitchFamily="2" charset="2"/>
        <a:buChar char=""/>
        <a:defRPr sz="2800" b="1">
          <a:solidFill>
            <a:srgbClr val="68963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15000"/>
        </a:spcBef>
        <a:spcAft>
          <a:spcPct val="20000"/>
        </a:spcAft>
        <a:buClr>
          <a:srgbClr val="CFE07F"/>
        </a:buClr>
        <a:buFont typeface="Wingdings" pitchFamily="2" charset="2"/>
        <a:buChar char="w"/>
        <a:defRPr kumimoji="1" sz="2600">
          <a:solidFill>
            <a:srgbClr val="4C4C4C"/>
          </a:solidFill>
          <a:latin typeface="+mn-ea"/>
          <a:ea typeface="+mn-ea"/>
        </a:defRPr>
      </a:lvl2pPr>
      <a:lvl3pPr marL="1143000" indent="-228600" algn="l" rtl="0" fontAlgn="base">
        <a:spcBef>
          <a:spcPct val="15000"/>
        </a:spcBef>
        <a:spcAft>
          <a:spcPct val="20000"/>
        </a:spcAft>
        <a:buClr>
          <a:srgbClr val="D4DE8A"/>
        </a:buClr>
        <a:buChar char="•"/>
        <a:defRPr kumimoji="1" sz="2400">
          <a:solidFill>
            <a:srgbClr val="4C4C4C"/>
          </a:solidFill>
          <a:latin typeface="+mn-ea"/>
          <a:ea typeface="+mn-ea"/>
        </a:defRPr>
      </a:lvl3pPr>
      <a:lvl4pPr marL="1600200" indent="-228600" algn="l" rtl="0" fontAlgn="base">
        <a:spcBef>
          <a:spcPct val="15000"/>
        </a:spcBef>
        <a:spcAft>
          <a:spcPct val="20000"/>
        </a:spcAft>
        <a:buChar char="–"/>
        <a:defRPr kumimoji="1" sz="2000">
          <a:solidFill>
            <a:srgbClr val="4C4C4C"/>
          </a:solidFill>
          <a:latin typeface="+mn-ea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CEE17C"/>
        </a:buClr>
        <a:buChar char="»"/>
        <a:defRPr kumimoji="1" sz="1600">
          <a:solidFill>
            <a:srgbClr val="CEE17C"/>
          </a:solidFill>
          <a:latin typeface="+mn-ea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EE17C"/>
        </a:buClr>
        <a:buChar char="»"/>
        <a:defRPr sz="1600">
          <a:solidFill>
            <a:srgbClr val="CEE17C"/>
          </a:solidFill>
          <a:latin typeface="+mn-ea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EE17C"/>
        </a:buClr>
        <a:buChar char="»"/>
        <a:defRPr sz="1600">
          <a:solidFill>
            <a:srgbClr val="CEE17C"/>
          </a:solidFill>
          <a:latin typeface="+mn-ea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EE17C"/>
        </a:buClr>
        <a:buChar char="»"/>
        <a:defRPr sz="1600">
          <a:solidFill>
            <a:srgbClr val="CEE17C"/>
          </a:solidFill>
          <a:latin typeface="+mn-ea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EE17C"/>
        </a:buClr>
        <a:buChar char="»"/>
        <a:defRPr sz="1600">
          <a:solidFill>
            <a:srgbClr val="CEE17C"/>
          </a:solidFill>
          <a:latin typeface="+mn-ea"/>
          <a:ea typeface="+mn-ea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4.w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3.png"/><Relationship Id="rId4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コンテンツ プレースホルダー 8" descr="IMG_030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8" b="8528"/>
          <a:stretch>
            <a:fillRect/>
          </a:stretch>
        </p:blipFill>
        <p:spPr/>
      </p:pic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IC</a:t>
            </a:r>
            <a:r>
              <a:rPr lang="ja-JP" altLang="en-US" smtClean="0"/>
              <a:t>トレーナーの構成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3492500" y="5445125"/>
            <a:ext cx="2808288" cy="46196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2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データスイッチ</a:t>
            </a:r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3708400" y="2276475"/>
            <a:ext cx="2087563" cy="4572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2400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ブレッドボード</a:t>
            </a: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6659563" y="1773238"/>
            <a:ext cx="1655762" cy="82232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2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7</a:t>
            </a:r>
            <a:r>
              <a:rPr lang="ja-JP" altLang="en-US" sz="2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セグメント</a:t>
            </a:r>
            <a:r>
              <a:rPr lang="en-US" altLang="ja-JP" sz="2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LED</a:t>
            </a: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2484438" y="3500438"/>
            <a:ext cx="863600" cy="4572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2400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XOR</a:t>
            </a:r>
          </a:p>
        </p:txBody>
      </p:sp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3995738" y="4652963"/>
            <a:ext cx="2087562" cy="4572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2400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データ</a:t>
            </a:r>
            <a:r>
              <a:rPr lang="en-US" altLang="ja-JP" sz="2400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LED</a:t>
            </a:r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6516688" y="5229225"/>
            <a:ext cx="1295400" cy="82232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2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プッシュスイッチ</a:t>
            </a:r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7740650" y="5229225"/>
            <a:ext cx="1223963" cy="82232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2400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クロック発振器</a:t>
            </a:r>
          </a:p>
        </p:txBody>
      </p:sp>
      <p:sp>
        <p:nvSpPr>
          <p:cNvPr id="3090" name="Text Box 18"/>
          <p:cNvSpPr txBox="1">
            <a:spLocks noChangeArrowheads="1"/>
          </p:cNvSpPr>
          <p:nvPr/>
        </p:nvSpPr>
        <p:spPr bwMode="auto">
          <a:xfrm>
            <a:off x="5507038" y="4149725"/>
            <a:ext cx="1439862" cy="4572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2400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LED</a:t>
            </a:r>
            <a:r>
              <a:rPr lang="ja-JP" altLang="en-US" sz="2400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端子</a:t>
            </a:r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3419475" y="4149725"/>
            <a:ext cx="2016125" cy="4572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2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スイッチ端子</a:t>
            </a:r>
          </a:p>
        </p:txBody>
      </p:sp>
      <p:sp>
        <p:nvSpPr>
          <p:cNvPr id="3092" name="Text Box 20"/>
          <p:cNvSpPr txBox="1">
            <a:spLocks noChangeArrowheads="1"/>
          </p:cNvSpPr>
          <p:nvPr/>
        </p:nvSpPr>
        <p:spPr bwMode="auto">
          <a:xfrm>
            <a:off x="1258888" y="5373688"/>
            <a:ext cx="2087562" cy="46196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2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電源スイッチ</a:t>
            </a:r>
          </a:p>
        </p:txBody>
      </p:sp>
      <p:sp>
        <p:nvSpPr>
          <p:cNvPr id="3093" name="Text Box 21"/>
          <p:cNvSpPr txBox="1">
            <a:spLocks noChangeArrowheads="1"/>
          </p:cNvSpPr>
          <p:nvPr/>
        </p:nvSpPr>
        <p:spPr bwMode="auto">
          <a:xfrm>
            <a:off x="3708400" y="3500438"/>
            <a:ext cx="863600" cy="4572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2400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OR</a:t>
            </a:r>
          </a:p>
        </p:txBody>
      </p:sp>
      <p:sp>
        <p:nvSpPr>
          <p:cNvPr id="3094" name="Text Box 22"/>
          <p:cNvSpPr txBox="1">
            <a:spLocks noChangeArrowheads="1"/>
          </p:cNvSpPr>
          <p:nvPr/>
        </p:nvSpPr>
        <p:spPr bwMode="auto">
          <a:xfrm>
            <a:off x="5003800" y="3500438"/>
            <a:ext cx="863600" cy="4572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2400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AND</a:t>
            </a:r>
          </a:p>
        </p:txBody>
      </p:sp>
      <p:sp>
        <p:nvSpPr>
          <p:cNvPr id="3095" name="Text Box 23"/>
          <p:cNvSpPr txBox="1">
            <a:spLocks noChangeArrowheads="1"/>
          </p:cNvSpPr>
          <p:nvPr/>
        </p:nvSpPr>
        <p:spPr bwMode="auto">
          <a:xfrm>
            <a:off x="6156325" y="3500438"/>
            <a:ext cx="1152525" cy="4572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2400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NAND</a:t>
            </a:r>
          </a:p>
        </p:txBody>
      </p:sp>
      <p:sp>
        <p:nvSpPr>
          <p:cNvPr id="3096" name="Text Box 24"/>
          <p:cNvSpPr txBox="1">
            <a:spLocks noChangeArrowheads="1"/>
          </p:cNvSpPr>
          <p:nvPr/>
        </p:nvSpPr>
        <p:spPr bwMode="auto">
          <a:xfrm>
            <a:off x="1835150" y="4149725"/>
            <a:ext cx="1584325" cy="4572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2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電源端子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NAND</a:t>
            </a:r>
            <a:r>
              <a:rPr lang="ja-JP" altLang="en-US" smtClean="0"/>
              <a:t>演算で</a:t>
            </a:r>
            <a:r>
              <a:rPr lang="en-US" altLang="ja-JP" smtClean="0"/>
              <a:t>NOT</a:t>
            </a:r>
            <a:r>
              <a:rPr lang="ja-JP" altLang="en-US" smtClean="0"/>
              <a:t>演算を作る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Char char=""/>
              <a:defRPr/>
            </a:pPr>
            <a:r>
              <a:rPr lang="en-US" altLang="ja-JP" dirty="0" smtClean="0"/>
              <a:t>NAND</a:t>
            </a:r>
            <a:r>
              <a:rPr lang="ja-JP" altLang="en-US" dirty="0" smtClean="0"/>
              <a:t>演算と</a:t>
            </a:r>
            <a:r>
              <a:rPr lang="en-US" altLang="ja-JP" dirty="0" smtClean="0"/>
              <a:t>NOT</a:t>
            </a:r>
            <a:r>
              <a:rPr lang="ja-JP" altLang="en-US" dirty="0" smtClean="0"/>
              <a:t>演算の関係</a:t>
            </a:r>
            <a:endParaRPr lang="en-US" altLang="ja-JP" dirty="0" smtClean="0"/>
          </a:p>
          <a:p>
            <a:pPr>
              <a:buFont typeface="Wingdings" charset="0"/>
              <a:buChar char=""/>
              <a:defRPr/>
            </a:pPr>
            <a:endParaRPr lang="en-US" altLang="ja-JP" dirty="0" smtClean="0"/>
          </a:p>
          <a:p>
            <a:pPr>
              <a:buFont typeface="Wingdings" charset="0"/>
              <a:buChar char=""/>
              <a:defRPr/>
            </a:pPr>
            <a:endParaRPr lang="en-US" altLang="ja-JP" dirty="0" smtClean="0"/>
          </a:p>
          <a:p>
            <a:pPr>
              <a:buFont typeface="Wingdings" charset="0"/>
              <a:buChar char=""/>
              <a:defRPr/>
            </a:pPr>
            <a:r>
              <a:rPr lang="en-US" altLang="ja-JP" dirty="0" smtClean="0"/>
              <a:t>NAND</a:t>
            </a:r>
            <a:r>
              <a:rPr lang="ja-JP" altLang="en-US" dirty="0" smtClean="0"/>
              <a:t>で作った</a:t>
            </a:r>
            <a:r>
              <a:rPr lang="en-US" altLang="ja-JP" dirty="0" smtClean="0"/>
              <a:t>NOT</a:t>
            </a:r>
            <a:r>
              <a:rPr lang="ja-JP" altLang="en-US" dirty="0" smtClean="0"/>
              <a:t>の</a:t>
            </a:r>
            <a:r>
              <a:rPr lang="en-US" altLang="ja-JP" dirty="0" smtClean="0"/>
              <a:t>MIL</a:t>
            </a:r>
            <a:r>
              <a:rPr lang="ja-JP" altLang="en-US" dirty="0" smtClean="0"/>
              <a:t>記法による表現</a:t>
            </a:r>
          </a:p>
        </p:txBody>
      </p:sp>
      <p:graphicFrame>
        <p:nvGraphicFramePr>
          <p:cNvPr id="35843" name="Object 4"/>
          <p:cNvGraphicFramePr>
            <a:graphicFrameLocks noChangeAspect="1"/>
          </p:cNvGraphicFramePr>
          <p:nvPr/>
        </p:nvGraphicFramePr>
        <p:xfrm>
          <a:off x="2987675" y="2060575"/>
          <a:ext cx="1728788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5" name="数式" r:id="rId4" imgW="507780" imgH="215806" progId="Equation.3">
                  <p:embed/>
                </p:oleObj>
              </mc:Choice>
              <mc:Fallback>
                <p:oleObj name="数式" r:id="rId4" imgW="507780" imgH="215806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2060575"/>
                        <a:ext cx="1728788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844" name="Picture 5" descr="nandgat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933825"/>
            <a:ext cx="10668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Line 6"/>
          <p:cNvSpPr>
            <a:spLocks noChangeShapeType="1"/>
          </p:cNvSpPr>
          <p:nvPr/>
        </p:nvSpPr>
        <p:spPr bwMode="auto">
          <a:xfrm flipV="1">
            <a:off x="4633912" y="4308475"/>
            <a:ext cx="43338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 flipV="1">
            <a:off x="3059113" y="4294188"/>
            <a:ext cx="576262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 flipV="1">
            <a:off x="3635375" y="4149725"/>
            <a:ext cx="0" cy="2889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2484438" y="4076700"/>
            <a:ext cx="5762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dirty="0">
                <a:solidFill>
                  <a:srgbClr val="000000"/>
                </a:solidFill>
                <a:latin typeface="Verdana" charset="0"/>
                <a:ea typeface="ＭＳ Ｐゴシック" charset="0"/>
              </a:rPr>
              <a:t>D5</a:t>
            </a:r>
          </a:p>
        </p:txBody>
      </p:sp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5076825" y="4076700"/>
            <a:ext cx="504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dirty="0">
                <a:solidFill>
                  <a:srgbClr val="000000"/>
                </a:solidFill>
                <a:latin typeface="Verdana" charset="0"/>
                <a:ea typeface="ＭＳ Ｐゴシック" charset="0"/>
              </a:rPr>
              <a:t>I3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NAND</a:t>
            </a:r>
            <a:r>
              <a:rPr lang="ja-JP" altLang="en-US" smtClean="0"/>
              <a:t>ゲートで</a:t>
            </a:r>
            <a:r>
              <a:rPr lang="en-US" altLang="ja-JP" smtClean="0"/>
              <a:t>NOT</a:t>
            </a:r>
            <a:r>
              <a:rPr lang="ja-JP" altLang="en-US" smtClean="0"/>
              <a:t>ゲートを作る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Char char=""/>
              <a:defRPr/>
            </a:pPr>
            <a:r>
              <a:rPr lang="en-US" altLang="ja-JP" dirty="0" smtClean="0"/>
              <a:t>D4</a:t>
            </a:r>
            <a:r>
              <a:rPr lang="ja-JP" altLang="en-US" dirty="0" smtClean="0"/>
              <a:t>端子への接続を外し，</a:t>
            </a:r>
            <a:r>
              <a:rPr lang="en-US" altLang="ja-JP" dirty="0" smtClean="0"/>
              <a:t>1</a:t>
            </a:r>
            <a:r>
              <a:rPr lang="ja-JP" altLang="en-US" dirty="0" smtClean="0"/>
              <a:t>番ピンにつなぎかえる</a:t>
            </a:r>
            <a:endParaRPr lang="en-US" altLang="ja-JP" dirty="0" smtClean="0"/>
          </a:p>
          <a:p>
            <a:pPr lvl="1">
              <a:buFont typeface="Wingdings" charset="0"/>
              <a:buChar char="w"/>
              <a:defRPr/>
            </a:pPr>
            <a:r>
              <a:rPr kumimoji="0" lang="en-US" altLang="ja-JP" dirty="0" smtClean="0"/>
              <a:t>1</a:t>
            </a:r>
            <a:r>
              <a:rPr kumimoji="0" lang="ja-JP" altLang="en-US" dirty="0" smtClean="0"/>
              <a:t>番ピンと</a:t>
            </a:r>
            <a:r>
              <a:rPr kumimoji="0" lang="en-US" altLang="ja-JP" dirty="0" smtClean="0"/>
              <a:t>2</a:t>
            </a:r>
            <a:r>
              <a:rPr kumimoji="0" lang="ja-JP" altLang="en-US" dirty="0" smtClean="0"/>
              <a:t>番ピンが接続される</a:t>
            </a:r>
          </a:p>
        </p:txBody>
      </p:sp>
      <p:pic>
        <p:nvPicPr>
          <p:cNvPr id="37891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565400"/>
            <a:ext cx="5400675" cy="397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NAND</a:t>
            </a:r>
            <a:r>
              <a:rPr lang="ja-JP" altLang="en-US" smtClean="0"/>
              <a:t>で</a:t>
            </a:r>
            <a:r>
              <a:rPr lang="en-US" altLang="ja-JP" smtClean="0"/>
              <a:t>AND, OR, XOR</a:t>
            </a:r>
            <a:r>
              <a:rPr lang="ja-JP" altLang="en-US" smtClean="0"/>
              <a:t>を作る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charset="0"/>
              <a:buChar char=""/>
              <a:defRPr/>
            </a:pPr>
            <a:r>
              <a:rPr lang="en-US" altLang="ja-JP" smtClean="0"/>
              <a:t>NAND</a:t>
            </a:r>
            <a:r>
              <a:rPr lang="ja-JP" altLang="en-US" smtClean="0"/>
              <a:t>演算と</a:t>
            </a:r>
            <a:r>
              <a:rPr lang="en-US" altLang="ja-JP" smtClean="0"/>
              <a:t>AND</a:t>
            </a:r>
            <a:r>
              <a:rPr lang="ja-JP" altLang="en-US" smtClean="0"/>
              <a:t>演算，</a:t>
            </a:r>
            <a:r>
              <a:rPr lang="en-US" altLang="ja-JP" smtClean="0"/>
              <a:t>OR</a:t>
            </a:r>
            <a:r>
              <a:rPr lang="ja-JP" altLang="en-US" smtClean="0"/>
              <a:t>演算の関係</a:t>
            </a:r>
            <a:endParaRPr lang="en-US" altLang="ja-JP" smtClean="0"/>
          </a:p>
          <a:p>
            <a:pPr lvl="1">
              <a:lnSpc>
                <a:spcPct val="90000"/>
              </a:lnSpc>
              <a:buFont typeface="Wingdings" charset="0"/>
              <a:buChar char="w"/>
              <a:defRPr/>
            </a:pPr>
            <a:r>
              <a:rPr kumimoji="0" lang="en-US" altLang="ja-JP" smtClean="0"/>
              <a:t>AND</a:t>
            </a:r>
            <a:r>
              <a:rPr kumimoji="0" lang="ja-JP" altLang="en-US" smtClean="0"/>
              <a:t>は</a:t>
            </a:r>
            <a:r>
              <a:rPr kumimoji="0" lang="en-US" altLang="ja-JP" smtClean="0"/>
              <a:t>2</a:t>
            </a:r>
            <a:r>
              <a:rPr kumimoji="0" lang="ja-JP" altLang="en-US" smtClean="0"/>
              <a:t>つ，</a:t>
            </a:r>
            <a:r>
              <a:rPr kumimoji="0" lang="en-US" altLang="ja-JP" smtClean="0"/>
              <a:t>OR</a:t>
            </a:r>
            <a:r>
              <a:rPr kumimoji="0" lang="ja-JP" altLang="en-US" smtClean="0"/>
              <a:t>は</a:t>
            </a:r>
            <a:r>
              <a:rPr kumimoji="0" lang="en-US" altLang="ja-JP" smtClean="0"/>
              <a:t>3</a:t>
            </a:r>
            <a:r>
              <a:rPr kumimoji="0" lang="ja-JP" altLang="en-US" smtClean="0"/>
              <a:t>つの</a:t>
            </a:r>
            <a:r>
              <a:rPr kumimoji="0" lang="en-US" altLang="ja-JP" smtClean="0"/>
              <a:t>NAND</a:t>
            </a:r>
            <a:r>
              <a:rPr kumimoji="0" lang="ja-JP" altLang="en-US" smtClean="0"/>
              <a:t>で作ることができる</a:t>
            </a:r>
            <a:endParaRPr kumimoji="0" lang="en-US" altLang="ja-JP" smtClean="0"/>
          </a:p>
          <a:p>
            <a:pPr lvl="1">
              <a:lnSpc>
                <a:spcPct val="90000"/>
              </a:lnSpc>
              <a:buFont typeface="Wingdings" charset="0"/>
              <a:buChar char="w"/>
              <a:defRPr/>
            </a:pPr>
            <a:endParaRPr kumimoji="0" lang="en-US" altLang="ja-JP" smtClean="0"/>
          </a:p>
          <a:p>
            <a:pPr lvl="1">
              <a:lnSpc>
                <a:spcPct val="90000"/>
              </a:lnSpc>
              <a:buFont typeface="Wingdings" charset="0"/>
              <a:buChar char="w"/>
              <a:defRPr/>
            </a:pPr>
            <a:endParaRPr kumimoji="0" lang="en-US" altLang="ja-JP" smtClean="0"/>
          </a:p>
          <a:p>
            <a:pPr lvl="1">
              <a:lnSpc>
                <a:spcPct val="90000"/>
              </a:lnSpc>
              <a:buFont typeface="Wingdings" charset="0"/>
              <a:buChar char="w"/>
              <a:defRPr/>
            </a:pPr>
            <a:endParaRPr kumimoji="0" lang="en-US" altLang="ja-JP" smtClean="0"/>
          </a:p>
          <a:p>
            <a:pPr lvl="1">
              <a:lnSpc>
                <a:spcPct val="90000"/>
              </a:lnSpc>
              <a:buFont typeface="Wingdings" charset="0"/>
              <a:buChar char="w"/>
              <a:defRPr/>
            </a:pPr>
            <a:r>
              <a:rPr kumimoji="0" lang="ja-JP" altLang="en-US" smtClean="0"/>
              <a:t>各演算の真理値表は教科書</a:t>
            </a:r>
            <a:r>
              <a:rPr kumimoji="0" lang="en-US" altLang="ja-JP" smtClean="0"/>
              <a:t>162</a:t>
            </a:r>
            <a:r>
              <a:rPr kumimoji="0" lang="ja-JP" altLang="en-US" smtClean="0"/>
              <a:t>ページの表</a:t>
            </a:r>
            <a:r>
              <a:rPr kumimoji="0" lang="en-US" altLang="ja-JP" smtClean="0"/>
              <a:t>7.6</a:t>
            </a:r>
            <a:r>
              <a:rPr kumimoji="0" lang="ja-JP" altLang="en-US" smtClean="0"/>
              <a:t>参照</a:t>
            </a:r>
            <a:endParaRPr kumimoji="0" lang="en-US" altLang="ja-JP" smtClean="0"/>
          </a:p>
          <a:p>
            <a:pPr>
              <a:lnSpc>
                <a:spcPct val="90000"/>
              </a:lnSpc>
              <a:buFont typeface="Wingdings" charset="0"/>
              <a:buChar char=""/>
              <a:defRPr/>
            </a:pPr>
            <a:r>
              <a:rPr lang="ja-JP" altLang="en-US" smtClean="0"/>
              <a:t>（発展）</a:t>
            </a:r>
            <a:r>
              <a:rPr lang="en-US" altLang="ja-JP" smtClean="0"/>
              <a:t> NAND</a:t>
            </a:r>
            <a:r>
              <a:rPr lang="ja-JP" altLang="en-US" smtClean="0"/>
              <a:t>演算と</a:t>
            </a:r>
            <a:r>
              <a:rPr lang="en-US" altLang="ja-JP" smtClean="0"/>
              <a:t>XOR</a:t>
            </a:r>
            <a:r>
              <a:rPr lang="ja-JP" altLang="en-US" smtClean="0"/>
              <a:t>演算の関係</a:t>
            </a:r>
            <a:endParaRPr lang="en-US" altLang="ja-JP" smtClean="0"/>
          </a:p>
          <a:p>
            <a:pPr>
              <a:lnSpc>
                <a:spcPct val="90000"/>
              </a:lnSpc>
              <a:buFont typeface="Wingdings" charset="0"/>
              <a:buChar char=""/>
              <a:defRPr/>
            </a:pPr>
            <a:endParaRPr lang="en-US" altLang="ja-JP" smtClean="0"/>
          </a:p>
          <a:p>
            <a:pPr lvl="1">
              <a:lnSpc>
                <a:spcPct val="90000"/>
              </a:lnSpc>
              <a:buFont typeface="Wingdings" charset="0"/>
              <a:buChar char="w"/>
              <a:defRPr/>
            </a:pPr>
            <a:r>
              <a:rPr kumimoji="0" lang="en-US" altLang="ja-JP" smtClean="0"/>
              <a:t>4</a:t>
            </a:r>
            <a:r>
              <a:rPr kumimoji="0" lang="ja-JP" altLang="en-US" smtClean="0"/>
              <a:t>つの</a:t>
            </a:r>
            <a:r>
              <a:rPr kumimoji="0" lang="en-US" altLang="ja-JP" smtClean="0"/>
              <a:t>NAND</a:t>
            </a:r>
            <a:r>
              <a:rPr kumimoji="0" lang="ja-JP" altLang="en-US" smtClean="0"/>
              <a:t>ゲートで</a:t>
            </a:r>
            <a:r>
              <a:rPr kumimoji="0" lang="en-US" altLang="ja-JP" smtClean="0"/>
              <a:t>XOR</a:t>
            </a:r>
            <a:r>
              <a:rPr kumimoji="0" lang="ja-JP" altLang="en-US" smtClean="0"/>
              <a:t>ゲートを作ることができる（</a:t>
            </a:r>
            <a:r>
              <a:rPr kumimoji="0" lang="en-US" altLang="ja-JP" smtClean="0">
                <a:solidFill>
                  <a:srgbClr val="FF3300"/>
                </a:solidFill>
              </a:rPr>
              <a:t>□</a:t>
            </a:r>
            <a:r>
              <a:rPr kumimoji="0" lang="ja-JP" altLang="en-US" smtClean="0"/>
              <a:t>の部分は</a:t>
            </a:r>
            <a:r>
              <a:rPr kumimoji="0" lang="en-US" altLang="ja-JP" smtClean="0"/>
              <a:t>1</a:t>
            </a:r>
            <a:r>
              <a:rPr kumimoji="0" lang="ja-JP" altLang="en-US" smtClean="0"/>
              <a:t>つのゲートの出力を</a:t>
            </a:r>
            <a:r>
              <a:rPr kumimoji="0" lang="en-US" altLang="ja-JP" smtClean="0"/>
              <a:t>2</a:t>
            </a:r>
            <a:r>
              <a:rPr kumimoji="0" lang="ja-JP" altLang="en-US" smtClean="0"/>
              <a:t>回使う）</a:t>
            </a:r>
          </a:p>
        </p:txBody>
      </p:sp>
      <p:graphicFrame>
        <p:nvGraphicFramePr>
          <p:cNvPr id="39939" name="Object 4"/>
          <p:cNvGraphicFramePr>
            <a:graphicFrameLocks noChangeAspect="1"/>
          </p:cNvGraphicFramePr>
          <p:nvPr/>
        </p:nvGraphicFramePr>
        <p:xfrm>
          <a:off x="1908175" y="2492375"/>
          <a:ext cx="4608513" cy="135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3" name="数式" r:id="rId4" imgW="1905000" imgH="558800" progId="Equation.3">
                  <p:embed/>
                </p:oleObj>
              </mc:Choice>
              <mc:Fallback>
                <p:oleObj name="数式" r:id="rId4" imgW="1905000" imgH="558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2492375"/>
                        <a:ext cx="4608513" cy="1352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0" name="Object 5"/>
          <p:cNvGraphicFramePr>
            <a:graphicFrameLocks noChangeAspect="1"/>
          </p:cNvGraphicFramePr>
          <p:nvPr/>
        </p:nvGraphicFramePr>
        <p:xfrm>
          <a:off x="2411413" y="4868863"/>
          <a:ext cx="3313112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4" name="数式" r:id="rId6" imgW="1397000" imgH="292100" progId="Equation.3">
                  <p:embed/>
                </p:oleObj>
              </mc:Choice>
              <mc:Fallback>
                <p:oleObj name="数式" r:id="rId6" imgW="1397000" imgH="2921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4868863"/>
                        <a:ext cx="3313112" cy="693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3995738" y="5013325"/>
            <a:ext cx="574675" cy="5032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47117" name="Rectangle 13"/>
          <p:cNvSpPr>
            <a:spLocks noChangeArrowheads="1"/>
          </p:cNvSpPr>
          <p:nvPr/>
        </p:nvSpPr>
        <p:spPr bwMode="auto">
          <a:xfrm>
            <a:off x="4716463" y="5013325"/>
            <a:ext cx="576262" cy="5032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AND, OR, XOR</a:t>
            </a:r>
            <a:r>
              <a:rPr lang="ja-JP" altLang="en-US" smtClean="0"/>
              <a:t>の</a:t>
            </a:r>
            <a:r>
              <a:rPr lang="en-US" altLang="ja-JP" smtClean="0"/>
              <a:t>IC</a:t>
            </a:r>
            <a:r>
              <a:rPr lang="ja-JP" altLang="en-US" smtClean="0"/>
              <a:t>のピンの配置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Char char=""/>
              <a:defRPr/>
            </a:pPr>
            <a:r>
              <a:rPr lang="ja-JP" altLang="en-US" smtClean="0"/>
              <a:t>各ゲートが</a:t>
            </a:r>
            <a:r>
              <a:rPr lang="en-US" altLang="ja-JP" smtClean="0"/>
              <a:t>4</a:t>
            </a:r>
            <a:r>
              <a:rPr lang="ja-JP" altLang="en-US" smtClean="0"/>
              <a:t>つ組み込まれている（図は</a:t>
            </a:r>
            <a:r>
              <a:rPr lang="en-US" altLang="ja-JP" smtClean="0"/>
              <a:t>AND</a:t>
            </a:r>
            <a:r>
              <a:rPr lang="ja-JP" altLang="en-US" smtClean="0"/>
              <a:t>の例）</a:t>
            </a:r>
          </a:p>
        </p:txBody>
      </p:sp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1690688" y="5443538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1</a:t>
            </a:r>
          </a:p>
        </p:txBody>
      </p:sp>
      <p:sp>
        <p:nvSpPr>
          <p:cNvPr id="97287" name="Text Box 7"/>
          <p:cNvSpPr txBox="1">
            <a:spLocks noChangeArrowheads="1"/>
          </p:cNvSpPr>
          <p:nvPr/>
        </p:nvSpPr>
        <p:spPr bwMode="auto">
          <a:xfrm>
            <a:off x="2627313" y="5443538"/>
            <a:ext cx="647700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2</a:t>
            </a:r>
          </a:p>
        </p:txBody>
      </p:sp>
      <p:sp>
        <p:nvSpPr>
          <p:cNvPr id="97288" name="Text Box 8"/>
          <p:cNvSpPr txBox="1">
            <a:spLocks noChangeArrowheads="1"/>
          </p:cNvSpPr>
          <p:nvPr/>
        </p:nvSpPr>
        <p:spPr bwMode="auto">
          <a:xfrm>
            <a:off x="7235825" y="5443538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7</a:t>
            </a:r>
          </a:p>
        </p:txBody>
      </p:sp>
      <p:sp>
        <p:nvSpPr>
          <p:cNvPr id="97289" name="Text Box 9"/>
          <p:cNvSpPr txBox="1">
            <a:spLocks noChangeArrowheads="1"/>
          </p:cNvSpPr>
          <p:nvPr/>
        </p:nvSpPr>
        <p:spPr bwMode="auto">
          <a:xfrm>
            <a:off x="6299200" y="5443538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6</a:t>
            </a:r>
          </a:p>
        </p:txBody>
      </p:sp>
      <p:sp>
        <p:nvSpPr>
          <p:cNvPr id="97290" name="Text Box 10"/>
          <p:cNvSpPr txBox="1">
            <a:spLocks noChangeArrowheads="1"/>
          </p:cNvSpPr>
          <p:nvPr/>
        </p:nvSpPr>
        <p:spPr bwMode="auto">
          <a:xfrm>
            <a:off x="5362575" y="5443538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5</a:t>
            </a:r>
          </a:p>
        </p:txBody>
      </p:sp>
      <p:sp>
        <p:nvSpPr>
          <p:cNvPr id="97291" name="Text Box 11"/>
          <p:cNvSpPr txBox="1">
            <a:spLocks noChangeArrowheads="1"/>
          </p:cNvSpPr>
          <p:nvPr/>
        </p:nvSpPr>
        <p:spPr bwMode="auto">
          <a:xfrm>
            <a:off x="4427538" y="5443538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4</a:t>
            </a:r>
          </a:p>
        </p:txBody>
      </p:sp>
      <p:sp>
        <p:nvSpPr>
          <p:cNvPr id="97292" name="Text Box 12"/>
          <p:cNvSpPr txBox="1">
            <a:spLocks noChangeArrowheads="1"/>
          </p:cNvSpPr>
          <p:nvPr/>
        </p:nvSpPr>
        <p:spPr bwMode="auto">
          <a:xfrm>
            <a:off x="3490913" y="5443538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3</a:t>
            </a:r>
          </a:p>
        </p:txBody>
      </p: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1690688" y="2492375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14</a:t>
            </a:r>
          </a:p>
        </p:txBody>
      </p:sp>
      <p:sp>
        <p:nvSpPr>
          <p:cNvPr id="97294" name="Text Box 14"/>
          <p:cNvSpPr txBox="1">
            <a:spLocks noChangeArrowheads="1"/>
          </p:cNvSpPr>
          <p:nvPr/>
        </p:nvSpPr>
        <p:spPr bwMode="auto">
          <a:xfrm>
            <a:off x="2627313" y="2492375"/>
            <a:ext cx="647700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13</a:t>
            </a:r>
          </a:p>
        </p:txBody>
      </p:sp>
      <p:sp>
        <p:nvSpPr>
          <p:cNvPr id="97295" name="Text Box 15"/>
          <p:cNvSpPr txBox="1">
            <a:spLocks noChangeArrowheads="1"/>
          </p:cNvSpPr>
          <p:nvPr/>
        </p:nvSpPr>
        <p:spPr bwMode="auto">
          <a:xfrm>
            <a:off x="7235825" y="2492375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8</a:t>
            </a:r>
          </a:p>
        </p:txBody>
      </p:sp>
      <p:sp>
        <p:nvSpPr>
          <p:cNvPr id="97296" name="Text Box 16"/>
          <p:cNvSpPr txBox="1">
            <a:spLocks noChangeArrowheads="1"/>
          </p:cNvSpPr>
          <p:nvPr/>
        </p:nvSpPr>
        <p:spPr bwMode="auto">
          <a:xfrm>
            <a:off x="6299200" y="2492375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9</a:t>
            </a:r>
          </a:p>
        </p:txBody>
      </p:sp>
      <p:sp>
        <p:nvSpPr>
          <p:cNvPr id="97297" name="Text Box 17"/>
          <p:cNvSpPr txBox="1">
            <a:spLocks noChangeArrowheads="1"/>
          </p:cNvSpPr>
          <p:nvPr/>
        </p:nvSpPr>
        <p:spPr bwMode="auto">
          <a:xfrm>
            <a:off x="5362575" y="2492375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10</a:t>
            </a:r>
          </a:p>
        </p:txBody>
      </p:sp>
      <p:sp>
        <p:nvSpPr>
          <p:cNvPr id="97298" name="Text Box 18"/>
          <p:cNvSpPr txBox="1">
            <a:spLocks noChangeArrowheads="1"/>
          </p:cNvSpPr>
          <p:nvPr/>
        </p:nvSpPr>
        <p:spPr bwMode="auto">
          <a:xfrm>
            <a:off x="4427538" y="2492375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11</a:t>
            </a:r>
          </a:p>
        </p:txBody>
      </p:sp>
      <p:sp>
        <p:nvSpPr>
          <p:cNvPr id="97299" name="Text Box 19"/>
          <p:cNvSpPr txBox="1">
            <a:spLocks noChangeArrowheads="1"/>
          </p:cNvSpPr>
          <p:nvPr/>
        </p:nvSpPr>
        <p:spPr bwMode="auto">
          <a:xfrm>
            <a:off x="3490913" y="2492375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12</a:t>
            </a:r>
          </a:p>
        </p:txBody>
      </p:sp>
      <p:sp>
        <p:nvSpPr>
          <p:cNvPr id="97300" name="Line 20"/>
          <p:cNvSpPr>
            <a:spLocks noChangeShapeType="1"/>
          </p:cNvSpPr>
          <p:nvPr/>
        </p:nvSpPr>
        <p:spPr bwMode="auto">
          <a:xfrm flipV="1">
            <a:off x="3851275" y="4579938"/>
            <a:ext cx="0" cy="8636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01" name="Line 21"/>
          <p:cNvSpPr>
            <a:spLocks noChangeShapeType="1"/>
          </p:cNvSpPr>
          <p:nvPr/>
        </p:nvSpPr>
        <p:spPr bwMode="auto">
          <a:xfrm flipV="1">
            <a:off x="4787900" y="2924175"/>
            <a:ext cx="0" cy="8636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02" name="Line 22"/>
          <p:cNvSpPr>
            <a:spLocks noChangeShapeType="1"/>
          </p:cNvSpPr>
          <p:nvPr/>
        </p:nvSpPr>
        <p:spPr bwMode="auto">
          <a:xfrm flipV="1">
            <a:off x="3490913" y="4579938"/>
            <a:ext cx="360362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03" name="Line 23"/>
          <p:cNvSpPr>
            <a:spLocks noChangeShapeType="1"/>
          </p:cNvSpPr>
          <p:nvPr/>
        </p:nvSpPr>
        <p:spPr bwMode="auto">
          <a:xfrm flipV="1">
            <a:off x="4427538" y="3787775"/>
            <a:ext cx="360362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04" name="Line 24"/>
          <p:cNvSpPr>
            <a:spLocks noChangeShapeType="1"/>
          </p:cNvSpPr>
          <p:nvPr/>
        </p:nvSpPr>
        <p:spPr bwMode="auto">
          <a:xfrm flipV="1">
            <a:off x="2051050" y="4422775"/>
            <a:ext cx="4318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05" name="Line 25"/>
          <p:cNvSpPr>
            <a:spLocks noChangeShapeType="1"/>
          </p:cNvSpPr>
          <p:nvPr/>
        </p:nvSpPr>
        <p:spPr bwMode="auto">
          <a:xfrm flipV="1">
            <a:off x="2051050" y="4435475"/>
            <a:ext cx="0" cy="10080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06" name="Line 26"/>
          <p:cNvSpPr>
            <a:spLocks noChangeShapeType="1"/>
          </p:cNvSpPr>
          <p:nvPr/>
        </p:nvSpPr>
        <p:spPr bwMode="auto">
          <a:xfrm flipV="1">
            <a:off x="2482850" y="5156200"/>
            <a:ext cx="4318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07" name="Line 27"/>
          <p:cNvSpPr>
            <a:spLocks noChangeShapeType="1"/>
          </p:cNvSpPr>
          <p:nvPr/>
        </p:nvSpPr>
        <p:spPr bwMode="auto">
          <a:xfrm flipV="1">
            <a:off x="2914650" y="5156200"/>
            <a:ext cx="0" cy="28733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08" name="Line 28"/>
          <p:cNvSpPr>
            <a:spLocks noChangeShapeType="1"/>
          </p:cNvSpPr>
          <p:nvPr/>
        </p:nvSpPr>
        <p:spPr bwMode="auto">
          <a:xfrm flipV="1">
            <a:off x="2482850" y="4724400"/>
            <a:ext cx="0" cy="4318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10" name="Line 30"/>
          <p:cNvSpPr>
            <a:spLocks noChangeShapeType="1"/>
          </p:cNvSpPr>
          <p:nvPr/>
        </p:nvSpPr>
        <p:spPr bwMode="auto">
          <a:xfrm flipV="1">
            <a:off x="6659563" y="4579938"/>
            <a:ext cx="0" cy="8636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11" name="Line 31"/>
          <p:cNvSpPr>
            <a:spLocks noChangeShapeType="1"/>
          </p:cNvSpPr>
          <p:nvPr/>
        </p:nvSpPr>
        <p:spPr bwMode="auto">
          <a:xfrm flipV="1">
            <a:off x="6299200" y="4579938"/>
            <a:ext cx="36036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12" name="Line 32"/>
          <p:cNvSpPr>
            <a:spLocks noChangeShapeType="1"/>
          </p:cNvSpPr>
          <p:nvPr/>
        </p:nvSpPr>
        <p:spPr bwMode="auto">
          <a:xfrm flipV="1">
            <a:off x="4859338" y="4422775"/>
            <a:ext cx="45085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13" name="Line 33"/>
          <p:cNvSpPr>
            <a:spLocks noChangeShapeType="1"/>
          </p:cNvSpPr>
          <p:nvPr/>
        </p:nvSpPr>
        <p:spPr bwMode="auto">
          <a:xfrm flipV="1">
            <a:off x="4859338" y="4435475"/>
            <a:ext cx="0" cy="10080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14" name="Line 34"/>
          <p:cNvSpPr>
            <a:spLocks noChangeShapeType="1"/>
          </p:cNvSpPr>
          <p:nvPr/>
        </p:nvSpPr>
        <p:spPr bwMode="auto">
          <a:xfrm flipV="1">
            <a:off x="5291138" y="5156200"/>
            <a:ext cx="4318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15" name="Line 35"/>
          <p:cNvSpPr>
            <a:spLocks noChangeShapeType="1"/>
          </p:cNvSpPr>
          <p:nvPr/>
        </p:nvSpPr>
        <p:spPr bwMode="auto">
          <a:xfrm flipV="1">
            <a:off x="5722938" y="5156200"/>
            <a:ext cx="0" cy="28733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16" name="Line 36"/>
          <p:cNvSpPr>
            <a:spLocks noChangeShapeType="1"/>
          </p:cNvSpPr>
          <p:nvPr/>
        </p:nvSpPr>
        <p:spPr bwMode="auto">
          <a:xfrm flipV="1">
            <a:off x="5291138" y="4724400"/>
            <a:ext cx="0" cy="4318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17" name="Line 37"/>
          <p:cNvSpPr>
            <a:spLocks noChangeShapeType="1"/>
          </p:cNvSpPr>
          <p:nvPr/>
        </p:nvSpPr>
        <p:spPr bwMode="auto">
          <a:xfrm flipH="1">
            <a:off x="2987674" y="3948113"/>
            <a:ext cx="45561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18" name="Line 38"/>
          <p:cNvSpPr>
            <a:spLocks noChangeShapeType="1"/>
          </p:cNvSpPr>
          <p:nvPr/>
        </p:nvSpPr>
        <p:spPr bwMode="auto">
          <a:xfrm>
            <a:off x="2987674" y="2924176"/>
            <a:ext cx="3175" cy="10287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19" name="Line 39"/>
          <p:cNvSpPr>
            <a:spLocks noChangeShapeType="1"/>
          </p:cNvSpPr>
          <p:nvPr/>
        </p:nvSpPr>
        <p:spPr bwMode="auto">
          <a:xfrm flipH="1">
            <a:off x="3419475" y="3211513"/>
            <a:ext cx="4318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20" name="Line 40"/>
          <p:cNvSpPr>
            <a:spLocks noChangeShapeType="1"/>
          </p:cNvSpPr>
          <p:nvPr/>
        </p:nvSpPr>
        <p:spPr bwMode="auto">
          <a:xfrm flipH="1">
            <a:off x="3851275" y="2924175"/>
            <a:ext cx="0" cy="28733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21" name="Line 41"/>
          <p:cNvSpPr>
            <a:spLocks noChangeShapeType="1"/>
          </p:cNvSpPr>
          <p:nvPr/>
        </p:nvSpPr>
        <p:spPr bwMode="auto">
          <a:xfrm flipH="1">
            <a:off x="3419475" y="3211513"/>
            <a:ext cx="0" cy="4318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23" name="Line 43"/>
          <p:cNvSpPr>
            <a:spLocks noChangeShapeType="1"/>
          </p:cNvSpPr>
          <p:nvPr/>
        </p:nvSpPr>
        <p:spPr bwMode="auto">
          <a:xfrm flipV="1">
            <a:off x="7596188" y="2924175"/>
            <a:ext cx="0" cy="8636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24" name="Line 44"/>
          <p:cNvSpPr>
            <a:spLocks noChangeShapeType="1"/>
          </p:cNvSpPr>
          <p:nvPr/>
        </p:nvSpPr>
        <p:spPr bwMode="auto">
          <a:xfrm flipV="1">
            <a:off x="7235825" y="3787775"/>
            <a:ext cx="36036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25" name="Line 45"/>
          <p:cNvSpPr>
            <a:spLocks noChangeShapeType="1"/>
          </p:cNvSpPr>
          <p:nvPr/>
        </p:nvSpPr>
        <p:spPr bwMode="auto">
          <a:xfrm flipH="1" flipV="1">
            <a:off x="5791200" y="3943350"/>
            <a:ext cx="538162" cy="47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26" name="Line 46"/>
          <p:cNvSpPr>
            <a:spLocks noChangeShapeType="1"/>
          </p:cNvSpPr>
          <p:nvPr/>
        </p:nvSpPr>
        <p:spPr bwMode="auto">
          <a:xfrm flipH="1">
            <a:off x="5795963" y="2924175"/>
            <a:ext cx="0" cy="10080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27" name="Line 47"/>
          <p:cNvSpPr>
            <a:spLocks noChangeShapeType="1"/>
          </p:cNvSpPr>
          <p:nvPr/>
        </p:nvSpPr>
        <p:spPr bwMode="auto">
          <a:xfrm flipH="1">
            <a:off x="6227763" y="3211513"/>
            <a:ext cx="4318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28" name="Line 48"/>
          <p:cNvSpPr>
            <a:spLocks noChangeShapeType="1"/>
          </p:cNvSpPr>
          <p:nvPr/>
        </p:nvSpPr>
        <p:spPr bwMode="auto">
          <a:xfrm flipH="1">
            <a:off x="6659563" y="2924175"/>
            <a:ext cx="0" cy="28733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29" name="Line 49"/>
          <p:cNvSpPr>
            <a:spLocks noChangeShapeType="1"/>
          </p:cNvSpPr>
          <p:nvPr/>
        </p:nvSpPr>
        <p:spPr bwMode="auto">
          <a:xfrm flipH="1">
            <a:off x="6227763" y="3211513"/>
            <a:ext cx="0" cy="4318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30" name="Oval 50"/>
          <p:cNvSpPr>
            <a:spLocks noChangeArrowheads="1"/>
          </p:cNvSpPr>
          <p:nvPr/>
        </p:nvSpPr>
        <p:spPr bwMode="auto">
          <a:xfrm>
            <a:off x="1042988" y="3860800"/>
            <a:ext cx="576262" cy="719138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31" name="Rectangle 51"/>
          <p:cNvSpPr>
            <a:spLocks noChangeArrowheads="1"/>
          </p:cNvSpPr>
          <p:nvPr/>
        </p:nvSpPr>
        <p:spPr bwMode="auto">
          <a:xfrm>
            <a:off x="827088" y="3716338"/>
            <a:ext cx="503237" cy="1008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32" name="Rectangle 52"/>
          <p:cNvSpPr>
            <a:spLocks noChangeArrowheads="1"/>
          </p:cNvSpPr>
          <p:nvPr/>
        </p:nvSpPr>
        <p:spPr bwMode="auto">
          <a:xfrm>
            <a:off x="1330325" y="2924175"/>
            <a:ext cx="6769100" cy="251936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33" name="Text Box 53"/>
          <p:cNvSpPr txBox="1">
            <a:spLocks noChangeArrowheads="1"/>
          </p:cNvSpPr>
          <p:nvPr/>
        </p:nvSpPr>
        <p:spPr bwMode="auto">
          <a:xfrm>
            <a:off x="7162800" y="587692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GND</a:t>
            </a:r>
          </a:p>
        </p:txBody>
      </p:sp>
      <p:sp>
        <p:nvSpPr>
          <p:cNvPr id="97334" name="Text Box 54"/>
          <p:cNvSpPr txBox="1">
            <a:spLocks noChangeArrowheads="1"/>
          </p:cNvSpPr>
          <p:nvPr/>
        </p:nvSpPr>
        <p:spPr bwMode="auto">
          <a:xfrm>
            <a:off x="1619250" y="206057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Vcc</a:t>
            </a:r>
          </a:p>
        </p:txBody>
      </p:sp>
      <p:sp>
        <p:nvSpPr>
          <p:cNvPr id="97335" name="Text Box 55"/>
          <p:cNvSpPr txBox="1">
            <a:spLocks noChangeArrowheads="1"/>
          </p:cNvSpPr>
          <p:nvPr/>
        </p:nvSpPr>
        <p:spPr bwMode="auto">
          <a:xfrm>
            <a:off x="1619250" y="587692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1A</a:t>
            </a:r>
          </a:p>
        </p:txBody>
      </p:sp>
      <p:sp>
        <p:nvSpPr>
          <p:cNvPr id="97336" name="Text Box 56"/>
          <p:cNvSpPr txBox="1">
            <a:spLocks noChangeArrowheads="1"/>
          </p:cNvSpPr>
          <p:nvPr/>
        </p:nvSpPr>
        <p:spPr bwMode="auto">
          <a:xfrm>
            <a:off x="2554288" y="587692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1B</a:t>
            </a:r>
          </a:p>
        </p:txBody>
      </p:sp>
      <p:sp>
        <p:nvSpPr>
          <p:cNvPr id="97337" name="Text Box 57"/>
          <p:cNvSpPr txBox="1">
            <a:spLocks noChangeArrowheads="1"/>
          </p:cNvSpPr>
          <p:nvPr/>
        </p:nvSpPr>
        <p:spPr bwMode="auto">
          <a:xfrm>
            <a:off x="3419475" y="587692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1Y</a:t>
            </a:r>
          </a:p>
        </p:txBody>
      </p:sp>
      <p:sp>
        <p:nvSpPr>
          <p:cNvPr id="97338" name="Text Box 58"/>
          <p:cNvSpPr txBox="1">
            <a:spLocks noChangeArrowheads="1"/>
          </p:cNvSpPr>
          <p:nvPr/>
        </p:nvSpPr>
        <p:spPr bwMode="auto">
          <a:xfrm>
            <a:off x="4354513" y="587692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2A</a:t>
            </a:r>
          </a:p>
        </p:txBody>
      </p:sp>
      <p:sp>
        <p:nvSpPr>
          <p:cNvPr id="97339" name="Text Box 59"/>
          <p:cNvSpPr txBox="1">
            <a:spLocks noChangeArrowheads="1"/>
          </p:cNvSpPr>
          <p:nvPr/>
        </p:nvSpPr>
        <p:spPr bwMode="auto">
          <a:xfrm>
            <a:off x="5291138" y="587692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2B</a:t>
            </a:r>
          </a:p>
        </p:txBody>
      </p:sp>
      <p:sp>
        <p:nvSpPr>
          <p:cNvPr id="97340" name="Text Box 60"/>
          <p:cNvSpPr txBox="1">
            <a:spLocks noChangeArrowheads="1"/>
          </p:cNvSpPr>
          <p:nvPr/>
        </p:nvSpPr>
        <p:spPr bwMode="auto">
          <a:xfrm>
            <a:off x="6227763" y="587692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2Y</a:t>
            </a:r>
          </a:p>
        </p:txBody>
      </p:sp>
      <p:sp>
        <p:nvSpPr>
          <p:cNvPr id="97341" name="Text Box 61"/>
          <p:cNvSpPr txBox="1">
            <a:spLocks noChangeArrowheads="1"/>
          </p:cNvSpPr>
          <p:nvPr/>
        </p:nvSpPr>
        <p:spPr bwMode="auto">
          <a:xfrm>
            <a:off x="2555875" y="206057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4B</a:t>
            </a:r>
          </a:p>
        </p:txBody>
      </p:sp>
      <p:sp>
        <p:nvSpPr>
          <p:cNvPr id="97342" name="Text Box 62"/>
          <p:cNvSpPr txBox="1">
            <a:spLocks noChangeArrowheads="1"/>
          </p:cNvSpPr>
          <p:nvPr/>
        </p:nvSpPr>
        <p:spPr bwMode="auto">
          <a:xfrm>
            <a:off x="3419475" y="206057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4A</a:t>
            </a:r>
          </a:p>
        </p:txBody>
      </p:sp>
      <p:sp>
        <p:nvSpPr>
          <p:cNvPr id="97343" name="Text Box 63"/>
          <p:cNvSpPr txBox="1">
            <a:spLocks noChangeArrowheads="1"/>
          </p:cNvSpPr>
          <p:nvPr/>
        </p:nvSpPr>
        <p:spPr bwMode="auto">
          <a:xfrm>
            <a:off x="4356100" y="206057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4Y</a:t>
            </a:r>
          </a:p>
        </p:txBody>
      </p:sp>
      <p:sp>
        <p:nvSpPr>
          <p:cNvPr id="97344" name="Text Box 64"/>
          <p:cNvSpPr txBox="1">
            <a:spLocks noChangeArrowheads="1"/>
          </p:cNvSpPr>
          <p:nvPr/>
        </p:nvSpPr>
        <p:spPr bwMode="auto">
          <a:xfrm>
            <a:off x="5291138" y="206057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3B</a:t>
            </a:r>
          </a:p>
        </p:txBody>
      </p:sp>
      <p:sp>
        <p:nvSpPr>
          <p:cNvPr id="97345" name="Text Box 65"/>
          <p:cNvSpPr txBox="1">
            <a:spLocks noChangeArrowheads="1"/>
          </p:cNvSpPr>
          <p:nvPr/>
        </p:nvSpPr>
        <p:spPr bwMode="auto">
          <a:xfrm>
            <a:off x="6227763" y="206057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3A</a:t>
            </a:r>
          </a:p>
        </p:txBody>
      </p:sp>
      <p:sp>
        <p:nvSpPr>
          <p:cNvPr id="97346" name="Text Box 66"/>
          <p:cNvSpPr txBox="1">
            <a:spLocks noChangeArrowheads="1"/>
          </p:cNvSpPr>
          <p:nvPr/>
        </p:nvSpPr>
        <p:spPr bwMode="auto">
          <a:xfrm>
            <a:off x="7164388" y="206057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3Y</a:t>
            </a:r>
          </a:p>
        </p:txBody>
      </p:sp>
      <p:pic>
        <p:nvPicPr>
          <p:cNvPr id="42046" name="Picture 67" descr="andg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149725"/>
            <a:ext cx="1066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47" name="Picture 68" descr="andg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357563"/>
            <a:ext cx="1066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48" name="Picture 69" descr="andg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357563"/>
            <a:ext cx="1066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49" name="Picture 70" descr="andg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149725"/>
            <a:ext cx="1066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</a:t>
            </a:r>
            <a:r>
              <a:rPr lang="ja-JP" altLang="en-US" smtClean="0"/>
              <a:t>ビット半加算器の作成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Char char=""/>
              <a:defRPr/>
            </a:pPr>
            <a:r>
              <a:rPr lang="en-US" altLang="ja-JP" dirty="0" smtClean="0"/>
              <a:t>AND</a:t>
            </a:r>
            <a:r>
              <a:rPr lang="ja-JP" altLang="en-US" dirty="0" smtClean="0"/>
              <a:t>ゲートと</a:t>
            </a:r>
            <a:r>
              <a:rPr lang="en-US" altLang="ja-JP" dirty="0" smtClean="0"/>
              <a:t>XOR</a:t>
            </a:r>
            <a:r>
              <a:rPr lang="ja-JP" altLang="en-US" dirty="0" smtClean="0"/>
              <a:t>ゲートを</a:t>
            </a:r>
            <a:r>
              <a:rPr lang="en-US" altLang="ja-JP" dirty="0" smtClean="0"/>
              <a:t>1</a:t>
            </a:r>
            <a:r>
              <a:rPr lang="ja-JP" altLang="en-US" dirty="0" smtClean="0"/>
              <a:t>つずつ使用</a:t>
            </a:r>
            <a:endParaRPr lang="en-US" altLang="ja-JP" dirty="0" smtClean="0"/>
          </a:p>
          <a:p>
            <a:pPr>
              <a:buFont typeface="Wingdings" charset="0"/>
              <a:buChar char=""/>
              <a:defRPr/>
            </a:pPr>
            <a:r>
              <a:rPr lang="en-US" altLang="ja-JP" dirty="0" smtClean="0"/>
              <a:t>1</a:t>
            </a:r>
            <a:r>
              <a:rPr lang="ja-JP" altLang="en-US" dirty="0" smtClean="0"/>
              <a:t>ビット半加算器の</a:t>
            </a:r>
            <a:r>
              <a:rPr lang="en-US" altLang="ja-JP" dirty="0" smtClean="0"/>
              <a:t>MIL</a:t>
            </a:r>
            <a:r>
              <a:rPr lang="ja-JP" altLang="en-US" dirty="0" smtClean="0"/>
              <a:t>記法表現と真理値表</a:t>
            </a:r>
            <a:endParaRPr lang="en-US" altLang="ja-JP" dirty="0" smtClean="0"/>
          </a:p>
          <a:p>
            <a:pPr>
              <a:buFont typeface="Wingdings" charset="0"/>
              <a:buChar char=""/>
              <a:defRPr/>
            </a:pPr>
            <a:endParaRPr lang="en-US" altLang="ja-JP" dirty="0" smtClean="0"/>
          </a:p>
          <a:p>
            <a:pPr>
              <a:buFont typeface="Wingdings" charset="0"/>
              <a:buChar char=""/>
              <a:defRPr/>
            </a:pPr>
            <a:endParaRPr lang="en-US" altLang="ja-JP" dirty="0" smtClean="0"/>
          </a:p>
          <a:p>
            <a:pPr>
              <a:buFont typeface="Wingdings" charset="0"/>
              <a:buChar char=""/>
              <a:defRPr/>
            </a:pPr>
            <a:endParaRPr lang="en-US" altLang="ja-JP" dirty="0" smtClean="0"/>
          </a:p>
          <a:p>
            <a:pPr>
              <a:buFont typeface="Wingdings" charset="0"/>
              <a:buChar char=""/>
              <a:defRPr/>
            </a:pPr>
            <a:endParaRPr lang="en-US" altLang="ja-JP" dirty="0" smtClean="0"/>
          </a:p>
          <a:p>
            <a:pPr>
              <a:buFont typeface="Wingdings" charset="0"/>
              <a:buChar char=""/>
              <a:defRPr/>
            </a:pPr>
            <a:r>
              <a:rPr lang="en-US" altLang="ja-JP" dirty="0" smtClean="0"/>
              <a:t>MIL</a:t>
            </a:r>
            <a:r>
              <a:rPr lang="ja-JP" altLang="en-US" dirty="0" smtClean="0"/>
              <a:t>記法と実験ボードの対応</a:t>
            </a:r>
            <a:endParaRPr lang="en-US" altLang="ja-JP" dirty="0" smtClean="0"/>
          </a:p>
          <a:p>
            <a:pPr lvl="1">
              <a:buFont typeface="Wingdings" charset="0"/>
              <a:buChar char="w"/>
              <a:defRPr/>
            </a:pPr>
            <a:r>
              <a:rPr kumimoji="0" lang="ja-JP" altLang="en-US" dirty="0" smtClean="0"/>
              <a:t>入力</a:t>
            </a:r>
            <a:r>
              <a:rPr kumimoji="0" lang="en-US" altLang="ja-JP" dirty="0" smtClean="0"/>
              <a:t>x, y : </a:t>
            </a:r>
            <a:r>
              <a:rPr kumimoji="0" lang="ja-JP" altLang="en-US" dirty="0" smtClean="0"/>
              <a:t>スイッチ端子</a:t>
            </a:r>
            <a:r>
              <a:rPr kumimoji="0" lang="en-US" altLang="ja-JP" dirty="0" smtClean="0"/>
              <a:t>D9, D8</a:t>
            </a:r>
          </a:p>
          <a:p>
            <a:pPr lvl="1">
              <a:buFont typeface="Wingdings" charset="0"/>
              <a:buChar char="w"/>
              <a:defRPr/>
            </a:pPr>
            <a:r>
              <a:rPr kumimoji="0" lang="ja-JP" altLang="en-US" dirty="0" smtClean="0"/>
              <a:t>出力</a:t>
            </a:r>
            <a:r>
              <a:rPr kumimoji="0" lang="en-US" altLang="ja-JP" dirty="0" smtClean="0"/>
              <a:t>s, </a:t>
            </a:r>
            <a:r>
              <a:rPr kumimoji="0" lang="en-US" altLang="ja-JP" dirty="0" err="1" smtClean="0"/>
              <a:t>c</a:t>
            </a:r>
            <a:r>
              <a:rPr kumimoji="0" lang="en-US" altLang="ja-JP" sz="1800" dirty="0" err="1" smtClean="0"/>
              <a:t>out</a:t>
            </a:r>
            <a:r>
              <a:rPr kumimoji="0" lang="en-US" altLang="ja-JP" dirty="0" smtClean="0"/>
              <a:t> : LED</a:t>
            </a:r>
            <a:r>
              <a:rPr kumimoji="0" lang="ja-JP" altLang="en-US" dirty="0" smtClean="0"/>
              <a:t>端子</a:t>
            </a:r>
            <a:r>
              <a:rPr kumimoji="0" lang="en-US" altLang="ja-JP" dirty="0" smtClean="0"/>
              <a:t>I9, I8</a:t>
            </a:r>
          </a:p>
        </p:txBody>
      </p:sp>
      <p:pic>
        <p:nvPicPr>
          <p:cNvPr id="44035" name="Picture 5" descr="halfAd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708275"/>
            <a:ext cx="280828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65400"/>
            <a:ext cx="3195638" cy="230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</a:t>
            </a:r>
            <a:r>
              <a:rPr lang="ja-JP" altLang="en-US" smtClean="0"/>
              <a:t>ビット全加算器の作成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Char char=""/>
              <a:defRPr/>
            </a:pPr>
            <a:r>
              <a:rPr lang="ja-JP" altLang="en-US" dirty="0" smtClean="0"/>
              <a:t>使用するゲート数は</a:t>
            </a:r>
            <a:r>
              <a:rPr lang="en-US" altLang="ja-JP" dirty="0" smtClean="0"/>
              <a:t>AND 2, XOR 2, OR 1</a:t>
            </a:r>
          </a:p>
          <a:p>
            <a:pPr>
              <a:buFont typeface="Wingdings" charset="0"/>
              <a:buChar char=""/>
              <a:defRPr/>
            </a:pPr>
            <a:r>
              <a:rPr lang="en-US" altLang="ja-JP" dirty="0" smtClean="0"/>
              <a:t>1</a:t>
            </a:r>
            <a:r>
              <a:rPr lang="ja-JP" altLang="en-US" dirty="0" smtClean="0"/>
              <a:t>ビット全加算器の</a:t>
            </a:r>
            <a:r>
              <a:rPr lang="en-US" altLang="ja-JP" dirty="0" smtClean="0"/>
              <a:t>MIL</a:t>
            </a:r>
            <a:r>
              <a:rPr lang="ja-JP" altLang="en-US" dirty="0" smtClean="0"/>
              <a:t>記法表現</a:t>
            </a:r>
            <a:endParaRPr lang="en-US" altLang="ja-JP" dirty="0" smtClean="0"/>
          </a:p>
          <a:p>
            <a:pPr>
              <a:buFont typeface="Wingdings" charset="0"/>
              <a:buChar char=""/>
              <a:defRPr/>
            </a:pPr>
            <a:endParaRPr lang="en-US" altLang="ja-JP" dirty="0" smtClean="0"/>
          </a:p>
          <a:p>
            <a:pPr>
              <a:buFont typeface="Wingdings" charset="0"/>
              <a:buChar char=""/>
              <a:defRPr/>
            </a:pPr>
            <a:endParaRPr lang="en-US" altLang="ja-JP" dirty="0" smtClean="0"/>
          </a:p>
          <a:p>
            <a:pPr>
              <a:buFont typeface="Wingdings" charset="0"/>
              <a:buChar char=""/>
              <a:defRPr/>
            </a:pPr>
            <a:endParaRPr lang="en-US" altLang="ja-JP" dirty="0" smtClean="0"/>
          </a:p>
          <a:p>
            <a:pPr>
              <a:buFont typeface="Wingdings" charset="0"/>
              <a:buChar char=""/>
              <a:defRPr/>
            </a:pPr>
            <a:endParaRPr lang="en-US" altLang="ja-JP" dirty="0" smtClean="0"/>
          </a:p>
          <a:p>
            <a:pPr>
              <a:buFont typeface="Wingdings" charset="0"/>
              <a:buChar char=""/>
              <a:defRPr/>
            </a:pPr>
            <a:r>
              <a:rPr lang="en-US" altLang="ja-JP" dirty="0" smtClean="0"/>
              <a:t>MIL</a:t>
            </a:r>
            <a:r>
              <a:rPr lang="ja-JP" altLang="en-US" dirty="0" smtClean="0"/>
              <a:t>記法と実験ボードの対応</a:t>
            </a:r>
            <a:endParaRPr lang="en-US" altLang="ja-JP" dirty="0" smtClean="0"/>
          </a:p>
          <a:p>
            <a:pPr lvl="1">
              <a:buFont typeface="Wingdings" charset="0"/>
              <a:buChar char="w"/>
              <a:defRPr/>
            </a:pPr>
            <a:r>
              <a:rPr kumimoji="0" lang="ja-JP" altLang="en-US" dirty="0" smtClean="0"/>
              <a:t>入力</a:t>
            </a:r>
            <a:r>
              <a:rPr kumimoji="0" lang="en-US" altLang="ja-JP" dirty="0" smtClean="0"/>
              <a:t>x, y, </a:t>
            </a:r>
            <a:r>
              <a:rPr kumimoji="0" lang="en-US" altLang="ja-JP" dirty="0" err="1" smtClean="0"/>
              <a:t>c</a:t>
            </a:r>
            <a:r>
              <a:rPr kumimoji="0" lang="en-US" altLang="ja-JP" sz="1800" dirty="0" err="1" smtClean="0"/>
              <a:t>in</a:t>
            </a:r>
            <a:r>
              <a:rPr kumimoji="0" lang="en-US" altLang="ja-JP" dirty="0" smtClean="0"/>
              <a:t> : </a:t>
            </a:r>
            <a:r>
              <a:rPr kumimoji="0" lang="ja-JP" altLang="en-US" dirty="0" smtClean="0"/>
              <a:t>スイッチ端子</a:t>
            </a:r>
            <a:r>
              <a:rPr kumimoji="0" lang="en-US" altLang="ja-JP" dirty="0" smtClean="0"/>
              <a:t>D9, D8, D7</a:t>
            </a:r>
          </a:p>
          <a:p>
            <a:pPr lvl="1">
              <a:buFont typeface="Wingdings" charset="0"/>
              <a:buChar char="w"/>
              <a:defRPr/>
            </a:pPr>
            <a:r>
              <a:rPr kumimoji="0" lang="ja-JP" altLang="en-US" dirty="0" smtClean="0"/>
              <a:t>出力</a:t>
            </a:r>
            <a:r>
              <a:rPr kumimoji="0" lang="en-US" altLang="ja-JP" dirty="0" smtClean="0"/>
              <a:t>s, </a:t>
            </a:r>
            <a:r>
              <a:rPr kumimoji="0" lang="en-US" altLang="ja-JP" dirty="0" err="1" smtClean="0"/>
              <a:t>c</a:t>
            </a:r>
            <a:r>
              <a:rPr kumimoji="0" lang="en-US" altLang="ja-JP" sz="1800" dirty="0" err="1" smtClean="0"/>
              <a:t>out</a:t>
            </a:r>
            <a:r>
              <a:rPr kumimoji="0" lang="en-US" altLang="ja-JP" dirty="0" smtClean="0"/>
              <a:t> : LED</a:t>
            </a:r>
            <a:r>
              <a:rPr kumimoji="0" lang="ja-JP" altLang="en-US" dirty="0" smtClean="0"/>
              <a:t>端子</a:t>
            </a:r>
            <a:r>
              <a:rPr kumimoji="0" lang="en-US" altLang="ja-JP" dirty="0" smtClean="0"/>
              <a:t>I9, I8</a:t>
            </a:r>
          </a:p>
        </p:txBody>
      </p:sp>
      <p:pic>
        <p:nvPicPr>
          <p:cNvPr id="46083" name="Picture 4" descr="fullAd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708275"/>
            <a:ext cx="5616575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</a:t>
            </a:r>
            <a:r>
              <a:rPr lang="ja-JP" altLang="en-US" smtClean="0"/>
              <a:t>ビット全加算器の真理値表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Char char=""/>
              <a:defRPr/>
            </a:pPr>
            <a:endParaRPr lang="ja-JP" altLang="en-US" smtClean="0"/>
          </a:p>
        </p:txBody>
      </p:sp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773238"/>
            <a:ext cx="4541837" cy="445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（応用）</a:t>
            </a:r>
            <a:r>
              <a:rPr lang="en-US" altLang="ja-JP" smtClean="0"/>
              <a:t> 7</a:t>
            </a:r>
            <a:r>
              <a:rPr lang="ja-JP" altLang="en-US" smtClean="0"/>
              <a:t>セグメント</a:t>
            </a:r>
            <a:r>
              <a:rPr lang="en-US" altLang="ja-JP" smtClean="0"/>
              <a:t>LED</a:t>
            </a:r>
            <a:r>
              <a:rPr lang="ja-JP" altLang="en-US" smtClean="0"/>
              <a:t>への出力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5614988" cy="5072063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0"/>
              <a:buChar char=""/>
              <a:defRPr/>
            </a:pPr>
            <a:r>
              <a:rPr lang="en-US" altLang="ja-JP" dirty="0" smtClean="0"/>
              <a:t>7</a:t>
            </a:r>
            <a:r>
              <a:rPr lang="ja-JP" altLang="en-US" dirty="0" smtClean="0"/>
              <a:t>セグメント</a:t>
            </a:r>
            <a:r>
              <a:rPr lang="en-US" altLang="ja-JP" dirty="0" smtClean="0"/>
              <a:t>LED</a:t>
            </a:r>
            <a:r>
              <a:rPr lang="ja-JP" altLang="en-US" dirty="0" smtClean="0"/>
              <a:t>の</a:t>
            </a:r>
            <a:r>
              <a:rPr lang="en-US" altLang="ja-JP" dirty="0" smtClean="0"/>
              <a:t>+5V</a:t>
            </a:r>
            <a:r>
              <a:rPr lang="ja-JP" altLang="en-US" dirty="0" smtClean="0"/>
              <a:t>端子（実験ボード右奥）と電源</a:t>
            </a:r>
            <a:r>
              <a:rPr lang="en-US" altLang="ja-JP" dirty="0" smtClean="0"/>
              <a:t>+5V</a:t>
            </a:r>
            <a:r>
              <a:rPr lang="ja-JP" altLang="en-US" dirty="0" smtClean="0"/>
              <a:t>端子を接続</a:t>
            </a:r>
            <a:endParaRPr lang="en-US" altLang="ja-JP" dirty="0" smtClean="0"/>
          </a:p>
          <a:p>
            <a:pPr>
              <a:lnSpc>
                <a:spcPct val="90000"/>
              </a:lnSpc>
              <a:buFont typeface="Wingdings" charset="0"/>
              <a:buChar char=""/>
              <a:defRPr/>
            </a:pPr>
            <a:r>
              <a:rPr lang="en-US" altLang="ja-JP" dirty="0" smtClean="0"/>
              <a:t>LED</a:t>
            </a:r>
            <a:r>
              <a:rPr lang="ja-JP" altLang="en-US" dirty="0" smtClean="0"/>
              <a:t>端子</a:t>
            </a:r>
            <a:r>
              <a:rPr lang="en-US" altLang="ja-JP" dirty="0" smtClean="0"/>
              <a:t>I9</a:t>
            </a:r>
            <a:r>
              <a:rPr lang="ja-JP" altLang="en-US" dirty="0" smtClean="0"/>
              <a:t>への接続を外し，</a:t>
            </a:r>
            <a:r>
              <a:rPr lang="en-US" altLang="ja-JP" dirty="0" smtClean="0"/>
              <a:t>7</a:t>
            </a:r>
            <a:r>
              <a:rPr lang="ja-JP" altLang="en-US" dirty="0" smtClean="0"/>
              <a:t>セグメント</a:t>
            </a:r>
            <a:r>
              <a:rPr lang="en-US" altLang="ja-JP" dirty="0" smtClean="0"/>
              <a:t>LED</a:t>
            </a:r>
            <a:r>
              <a:rPr lang="ja-JP" altLang="en-US" dirty="0" smtClean="0"/>
              <a:t>の</a:t>
            </a:r>
            <a:r>
              <a:rPr lang="en-US" altLang="ja-JP" dirty="0" smtClean="0"/>
              <a:t>A</a:t>
            </a:r>
            <a:r>
              <a:rPr lang="ja-JP" altLang="en-US" dirty="0" smtClean="0"/>
              <a:t>端子につなぎかえる</a:t>
            </a:r>
            <a:endParaRPr lang="en-US" altLang="ja-JP" dirty="0" smtClean="0"/>
          </a:p>
          <a:p>
            <a:pPr>
              <a:lnSpc>
                <a:spcPct val="90000"/>
              </a:lnSpc>
              <a:buFont typeface="Wingdings" charset="0"/>
              <a:buChar char=""/>
              <a:defRPr/>
            </a:pPr>
            <a:r>
              <a:rPr lang="ja-JP" altLang="en-US" dirty="0" smtClean="0"/>
              <a:t>同様に</a:t>
            </a:r>
            <a:r>
              <a:rPr lang="en-US" altLang="ja-JP" dirty="0" smtClean="0"/>
              <a:t>I8</a:t>
            </a:r>
            <a:r>
              <a:rPr lang="ja-JP" altLang="en-US" dirty="0" smtClean="0"/>
              <a:t>から</a:t>
            </a:r>
            <a:r>
              <a:rPr lang="en-US" altLang="ja-JP" dirty="0" smtClean="0"/>
              <a:t>B</a:t>
            </a:r>
            <a:r>
              <a:rPr lang="ja-JP" altLang="en-US" dirty="0" smtClean="0"/>
              <a:t>端子につなぎかえる</a:t>
            </a:r>
            <a:endParaRPr lang="en-US" altLang="ja-JP" dirty="0" smtClean="0"/>
          </a:p>
          <a:p>
            <a:pPr>
              <a:lnSpc>
                <a:spcPct val="90000"/>
              </a:lnSpc>
              <a:buFont typeface="Wingdings" charset="0"/>
              <a:buChar char=""/>
              <a:defRPr/>
            </a:pPr>
            <a:r>
              <a:rPr lang="ja-JP" altLang="en-US" dirty="0" smtClean="0"/>
              <a:t>スイッチの</a:t>
            </a:r>
            <a:r>
              <a:rPr lang="en-US" altLang="ja-JP" dirty="0" smtClean="0"/>
              <a:t>ON, OFF</a:t>
            </a:r>
            <a:r>
              <a:rPr lang="ja-JP" altLang="en-US" dirty="0" smtClean="0"/>
              <a:t>を切り替えると，</a:t>
            </a:r>
            <a:r>
              <a:rPr lang="en-US" altLang="ja-JP" dirty="0" smtClean="0"/>
              <a:t>7</a:t>
            </a:r>
            <a:r>
              <a:rPr lang="ja-JP" altLang="en-US" dirty="0" smtClean="0"/>
              <a:t>セグメント</a:t>
            </a:r>
            <a:r>
              <a:rPr lang="en-US" altLang="ja-JP" dirty="0" smtClean="0"/>
              <a:t>LED</a:t>
            </a:r>
            <a:r>
              <a:rPr lang="ja-JP" altLang="en-US" dirty="0" smtClean="0"/>
              <a:t>に出力が数字として表示される</a:t>
            </a:r>
          </a:p>
        </p:txBody>
      </p:sp>
      <p:pic>
        <p:nvPicPr>
          <p:cNvPr id="50179" name="Picture 4" descr="7seg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484313"/>
            <a:ext cx="24130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（発展）</a:t>
            </a:r>
            <a:r>
              <a:rPr lang="en-US" altLang="ja-JP" smtClean="0"/>
              <a:t> 7</a:t>
            </a:r>
            <a:r>
              <a:rPr lang="ja-JP" altLang="en-US" smtClean="0"/>
              <a:t>セグメント</a:t>
            </a:r>
            <a:r>
              <a:rPr lang="en-US" altLang="ja-JP" smtClean="0"/>
              <a:t>LED</a:t>
            </a:r>
            <a:r>
              <a:rPr lang="ja-JP" altLang="en-US" smtClean="0"/>
              <a:t>とは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mtClean="0"/>
              <a:t>7</a:t>
            </a:r>
            <a:r>
              <a:rPr lang="ja-JP" altLang="en-US" smtClean="0"/>
              <a:t>セグメント</a:t>
            </a:r>
            <a:r>
              <a:rPr lang="en-US" altLang="ja-JP" smtClean="0"/>
              <a:t>LED</a:t>
            </a:r>
            <a:r>
              <a:rPr lang="ja-JP" altLang="en-US" smtClean="0"/>
              <a:t>は，通常</a:t>
            </a:r>
            <a:r>
              <a:rPr lang="en-US" altLang="ja-JP" smtClean="0"/>
              <a:t>4</a:t>
            </a:r>
            <a:r>
              <a:rPr lang="ja-JP" altLang="en-US" smtClean="0"/>
              <a:t>ビットの入力</a:t>
            </a:r>
            <a:r>
              <a:rPr lang="en-US" altLang="ja-JP" smtClean="0"/>
              <a:t> (0</a:t>
            </a:r>
            <a:r>
              <a:rPr lang="ja-JP" altLang="en-US" smtClean="0"/>
              <a:t>～</a:t>
            </a:r>
            <a:r>
              <a:rPr lang="en-US" altLang="ja-JP" smtClean="0"/>
              <a:t>15) </a:t>
            </a:r>
            <a:r>
              <a:rPr lang="ja-JP" altLang="en-US" smtClean="0"/>
              <a:t>を受け取り，</a:t>
            </a:r>
            <a:r>
              <a:rPr lang="en-US" altLang="ja-JP" smtClean="0"/>
              <a:t>7</a:t>
            </a:r>
            <a:r>
              <a:rPr lang="ja-JP" altLang="en-US" smtClean="0"/>
              <a:t>本の</a:t>
            </a:r>
            <a:r>
              <a:rPr lang="en-US" altLang="ja-JP" smtClean="0"/>
              <a:t> LED </a:t>
            </a:r>
            <a:r>
              <a:rPr lang="ja-JP" altLang="en-US" smtClean="0"/>
              <a:t>の点灯</a:t>
            </a:r>
            <a:r>
              <a:rPr lang="en-US" altLang="ja-JP" smtClean="0"/>
              <a:t>/</a:t>
            </a:r>
            <a:r>
              <a:rPr lang="ja-JP" altLang="en-US" smtClean="0"/>
              <a:t>非点灯によって，</a:t>
            </a:r>
            <a:r>
              <a:rPr lang="en-US" altLang="ja-JP" smtClean="0"/>
              <a:t> 16</a:t>
            </a:r>
            <a:r>
              <a:rPr lang="ja-JP" altLang="en-US" smtClean="0"/>
              <a:t>種類の文字を表示する．</a:t>
            </a:r>
            <a:r>
              <a:rPr lang="en-US" altLang="ja-JP" smtClean="0"/>
              <a:t> </a:t>
            </a:r>
          </a:p>
          <a:p>
            <a:endParaRPr lang="ja-JP" altLang="en-US" smtClean="0"/>
          </a:p>
        </p:txBody>
      </p:sp>
      <p:pic>
        <p:nvPicPr>
          <p:cNvPr id="52227" name="Picture 5" descr="sevenSegments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997200"/>
            <a:ext cx="8018462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8" name="Text Box 6"/>
          <p:cNvSpPr txBox="1">
            <a:spLocks noChangeArrowheads="1"/>
          </p:cNvSpPr>
          <p:nvPr/>
        </p:nvSpPr>
        <p:spPr bwMode="auto">
          <a:xfrm>
            <a:off x="1511300" y="4292600"/>
            <a:ext cx="7632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>
                <a:solidFill>
                  <a:srgbClr val="FF0000"/>
                </a:solidFill>
                <a:latin typeface="Arial" charset="0"/>
                <a:ea typeface="ＭＳ Ｐゴシック" charset="0"/>
              </a:rPr>
              <a:t>0	1	  2	    3	     4	      5	        6	         7</a:t>
            </a:r>
          </a:p>
        </p:txBody>
      </p:sp>
      <p:sp>
        <p:nvSpPr>
          <p:cNvPr id="110599" name="Text Box 7"/>
          <p:cNvSpPr txBox="1">
            <a:spLocks noChangeArrowheads="1"/>
          </p:cNvSpPr>
          <p:nvPr/>
        </p:nvSpPr>
        <p:spPr bwMode="auto">
          <a:xfrm>
            <a:off x="1331913" y="6067425"/>
            <a:ext cx="7632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>
                <a:solidFill>
                  <a:srgbClr val="FF0000"/>
                </a:solidFill>
                <a:latin typeface="Arial" charset="0"/>
                <a:ea typeface="ＭＳ Ｐゴシック" charset="0"/>
              </a:rPr>
              <a:t>8	9	  A	    b	     c	      d	        E	         F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（発展）</a:t>
            </a:r>
            <a:r>
              <a:rPr lang="en-US" altLang="ja-JP" smtClean="0"/>
              <a:t> 7</a:t>
            </a:r>
            <a:r>
              <a:rPr lang="ja-JP" altLang="en-US" smtClean="0"/>
              <a:t>セグメント</a:t>
            </a:r>
            <a:r>
              <a:rPr lang="en-US" altLang="ja-JP" smtClean="0"/>
              <a:t>LED</a:t>
            </a:r>
            <a:r>
              <a:rPr lang="ja-JP" altLang="en-US" smtClean="0"/>
              <a:t>の原理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447800"/>
            <a:ext cx="8207375" cy="5076825"/>
          </a:xfrm>
        </p:spPr>
        <p:txBody>
          <a:bodyPr/>
          <a:lstStyle/>
          <a:p>
            <a:r>
              <a:rPr lang="en-US" altLang="ja-JP" smtClean="0"/>
              <a:t>7</a:t>
            </a:r>
            <a:r>
              <a:rPr lang="ja-JP" altLang="en-US" smtClean="0"/>
              <a:t>セグメント</a:t>
            </a:r>
            <a:r>
              <a:rPr lang="en-US" altLang="ja-JP" smtClean="0"/>
              <a:t>LED</a:t>
            </a:r>
            <a:r>
              <a:rPr lang="ja-JP" altLang="en-US" smtClean="0"/>
              <a:t>は組合せ回路によって構成される</a:t>
            </a:r>
            <a:endParaRPr lang="en-US" altLang="ja-JP" smtClean="0"/>
          </a:p>
          <a:p>
            <a:r>
              <a:rPr lang="en-US" altLang="ja-JP" smtClean="0"/>
              <a:t>4</a:t>
            </a:r>
            <a:r>
              <a:rPr lang="ja-JP" altLang="en-US" smtClean="0"/>
              <a:t>ビットの入力パターンに応じて，</a:t>
            </a:r>
            <a:r>
              <a:rPr lang="en-US" altLang="ja-JP" smtClean="0"/>
              <a:t>a~g</a:t>
            </a:r>
            <a:r>
              <a:rPr lang="ja-JP" altLang="en-US" smtClean="0"/>
              <a:t>の出力が文字を形作るように</a:t>
            </a:r>
            <a:r>
              <a:rPr lang="en-US" altLang="ja-JP" smtClean="0"/>
              <a:t>ON/OFF (1/0) </a:t>
            </a:r>
            <a:r>
              <a:rPr lang="ja-JP" altLang="en-US" smtClean="0"/>
              <a:t>を定める</a:t>
            </a:r>
            <a:endParaRPr lang="en-US" altLang="ja-JP" smtClean="0"/>
          </a:p>
          <a:p>
            <a:r>
              <a:rPr lang="ja-JP" altLang="en-US" smtClean="0"/>
              <a:t>例</a:t>
            </a:r>
            <a:r>
              <a:rPr lang="en-US" altLang="ja-JP" smtClean="0"/>
              <a:t>: </a:t>
            </a:r>
            <a:r>
              <a:rPr lang="ja-JP" altLang="en-US" smtClean="0"/>
              <a:t>数字「</a:t>
            </a:r>
            <a:r>
              <a:rPr lang="en-US" altLang="ja-JP" smtClean="0"/>
              <a:t>0</a:t>
            </a:r>
            <a:r>
              <a:rPr lang="ja-JP" altLang="en-US" smtClean="0"/>
              <a:t>」を表示する場合</a:t>
            </a:r>
            <a:endParaRPr lang="en-US" altLang="ja-JP" smtClean="0"/>
          </a:p>
          <a:p>
            <a:pPr lvl="1"/>
            <a:r>
              <a:rPr kumimoji="0" lang="en-US" altLang="ja-JP" smtClean="0"/>
              <a:t>a</a:t>
            </a:r>
            <a:r>
              <a:rPr kumimoji="0" lang="ja-JP" altLang="en-US" smtClean="0"/>
              <a:t>～</a:t>
            </a:r>
            <a:r>
              <a:rPr kumimoji="0" lang="en-US" altLang="ja-JP" smtClean="0"/>
              <a:t>f</a:t>
            </a:r>
            <a:r>
              <a:rPr kumimoji="0" lang="en-US" altLang="ja-JP" i="1" smtClean="0"/>
              <a:t> </a:t>
            </a:r>
            <a:r>
              <a:rPr kumimoji="0" lang="ja-JP" altLang="en-US" smtClean="0"/>
              <a:t>の</a:t>
            </a:r>
            <a:r>
              <a:rPr kumimoji="0" lang="en-US" altLang="ja-JP" smtClean="0"/>
              <a:t> LED </a:t>
            </a:r>
            <a:r>
              <a:rPr kumimoji="0" lang="ja-JP" altLang="en-US" smtClean="0"/>
              <a:t>が</a:t>
            </a:r>
            <a:r>
              <a:rPr kumimoji="0" lang="en-US" altLang="ja-JP" smtClean="0"/>
              <a:t> ON (1) </a:t>
            </a:r>
          </a:p>
          <a:p>
            <a:pPr lvl="1"/>
            <a:r>
              <a:rPr kumimoji="0" lang="en-US" altLang="ja-JP" smtClean="0"/>
              <a:t>g</a:t>
            </a:r>
            <a:r>
              <a:rPr kumimoji="0" lang="en-US" altLang="ja-JP" i="1" smtClean="0"/>
              <a:t> </a:t>
            </a:r>
            <a:r>
              <a:rPr kumimoji="0" lang="ja-JP" altLang="en-US" smtClean="0"/>
              <a:t>の</a:t>
            </a:r>
            <a:r>
              <a:rPr kumimoji="0" lang="en-US" altLang="ja-JP" smtClean="0"/>
              <a:t> LED </a:t>
            </a:r>
            <a:r>
              <a:rPr kumimoji="0" lang="ja-JP" altLang="en-US" smtClean="0"/>
              <a:t>のみが</a:t>
            </a:r>
            <a:r>
              <a:rPr kumimoji="0" lang="en-US" altLang="ja-JP" smtClean="0"/>
              <a:t> OFF (0)</a:t>
            </a:r>
          </a:p>
          <a:p>
            <a:endParaRPr lang="ja-JP" altLang="en-US" sz="2600" smtClean="0"/>
          </a:p>
        </p:txBody>
      </p:sp>
      <p:graphicFrame>
        <p:nvGraphicFramePr>
          <p:cNvPr id="53251" name="Object 6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080125" y="3502025"/>
          <a:ext cx="628650" cy="1150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4" name="Photo Editor 写真" r:id="rId4" imgW="1838095" imgH="3362794" progId="MSPhotoEd.3">
                  <p:embed/>
                </p:oleObj>
              </mc:Choice>
              <mc:Fallback>
                <p:oleObj name="Photo Editor 写真" r:id="rId4" imgW="1838095" imgH="3362794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0125" y="3502025"/>
                        <a:ext cx="628650" cy="1150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2" name="Object 8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7519988" y="3502025"/>
          <a:ext cx="652462" cy="1150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5" name="Photo Editor 写真" r:id="rId6" imgW="1876190" imgH="3304762" progId="MSPhotoEd.3">
                  <p:embed/>
                </p:oleObj>
              </mc:Choice>
              <mc:Fallback>
                <p:oleObj name="Photo Editor 写真" r:id="rId6" imgW="1876190" imgH="3304762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9988" y="3502025"/>
                        <a:ext cx="652462" cy="1150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626" name="Line 10"/>
          <p:cNvSpPr>
            <a:spLocks noChangeShapeType="1"/>
          </p:cNvSpPr>
          <p:nvPr/>
        </p:nvSpPr>
        <p:spPr bwMode="auto">
          <a:xfrm>
            <a:off x="6872288" y="4149725"/>
            <a:ext cx="504825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412875"/>
            <a:ext cx="398145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ジャンプワイヤによる接続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4318000" cy="5072063"/>
          </a:xfrm>
        </p:spPr>
        <p:txBody>
          <a:bodyPr/>
          <a:lstStyle/>
          <a:p>
            <a:pPr>
              <a:buFont typeface="Wingdings" charset="0"/>
              <a:buChar char=""/>
              <a:defRPr/>
            </a:pPr>
            <a:r>
              <a:rPr lang="ja-JP" altLang="en-US" smtClean="0"/>
              <a:t>切り替えスイッチは常に乾電池側にしておく</a:t>
            </a:r>
            <a:endParaRPr lang="en-US" altLang="ja-JP" smtClean="0"/>
          </a:p>
          <a:p>
            <a:pPr>
              <a:buFont typeface="Wingdings" charset="0"/>
              <a:buChar char=""/>
              <a:defRPr/>
            </a:pPr>
            <a:r>
              <a:rPr lang="ja-JP" altLang="en-US" smtClean="0"/>
              <a:t>接続するときは電源スイッチは切っておく</a:t>
            </a:r>
            <a:endParaRPr lang="en-US" altLang="ja-JP" smtClean="0"/>
          </a:p>
          <a:p>
            <a:pPr>
              <a:buFont typeface="Wingdings" charset="0"/>
              <a:buChar char=""/>
              <a:defRPr/>
            </a:pPr>
            <a:r>
              <a:rPr lang="ja-JP" altLang="en-US" smtClean="0"/>
              <a:t>電源</a:t>
            </a:r>
            <a:r>
              <a:rPr lang="en-US" altLang="ja-JP" smtClean="0"/>
              <a:t>GND</a:t>
            </a:r>
            <a:r>
              <a:rPr lang="ja-JP" altLang="en-US" smtClean="0"/>
              <a:t>端子とブレッドボードの青の線に沿った穴を接続</a:t>
            </a:r>
            <a:endParaRPr lang="en-US" altLang="ja-JP" smtClean="0"/>
          </a:p>
          <a:p>
            <a:pPr>
              <a:buFont typeface="Wingdings" charset="0"/>
              <a:buChar char=""/>
              <a:defRPr/>
            </a:pPr>
            <a:r>
              <a:rPr lang="ja-JP" altLang="en-US" smtClean="0"/>
              <a:t>電源</a:t>
            </a:r>
            <a:r>
              <a:rPr lang="en-US" altLang="ja-JP" smtClean="0"/>
              <a:t>+5V</a:t>
            </a:r>
            <a:r>
              <a:rPr lang="ja-JP" altLang="en-US" smtClean="0"/>
              <a:t>端子とブレッドボードの赤の線に沿った穴を接続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795963" y="5157788"/>
            <a:ext cx="720725" cy="8636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6634163" y="5301208"/>
            <a:ext cx="458118" cy="647476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（発展）</a:t>
            </a:r>
            <a:r>
              <a:rPr lang="en-US" altLang="ja-JP" smtClean="0"/>
              <a:t> 2</a:t>
            </a:r>
            <a:r>
              <a:rPr lang="ja-JP" altLang="en-US" smtClean="0"/>
              <a:t>ビットの演算回路の作成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5326063" cy="5072063"/>
          </a:xfrm>
        </p:spPr>
        <p:txBody>
          <a:bodyPr/>
          <a:lstStyle/>
          <a:p>
            <a:pPr>
              <a:buFont typeface="Wingdings" charset="0"/>
              <a:buChar char=""/>
              <a:defRPr/>
            </a:pPr>
            <a:r>
              <a:rPr lang="en-US" altLang="ja-JP" smtClean="0"/>
              <a:t>2</a:t>
            </a:r>
            <a:r>
              <a:rPr lang="ja-JP" altLang="en-US" smtClean="0"/>
              <a:t>ビット全加算器（右図参照）</a:t>
            </a:r>
            <a:endParaRPr lang="en-US" altLang="ja-JP" smtClean="0"/>
          </a:p>
          <a:p>
            <a:pPr lvl="1">
              <a:buFont typeface="Wingdings" charset="0"/>
              <a:buChar char="w"/>
              <a:defRPr/>
            </a:pPr>
            <a:r>
              <a:rPr kumimoji="0" lang="en-US" altLang="ja-JP" smtClean="0"/>
              <a:t>2</a:t>
            </a:r>
            <a:r>
              <a:rPr kumimoji="0" lang="ja-JP" altLang="en-US" smtClean="0"/>
              <a:t>つの全加算器を組み合わせる</a:t>
            </a:r>
            <a:endParaRPr kumimoji="0" lang="en-US" altLang="ja-JP" smtClean="0"/>
          </a:p>
          <a:p>
            <a:pPr>
              <a:buFont typeface="Wingdings" charset="0"/>
              <a:buChar char=""/>
              <a:defRPr/>
            </a:pPr>
            <a:r>
              <a:rPr lang="en-US" altLang="ja-JP" smtClean="0"/>
              <a:t>2</a:t>
            </a:r>
            <a:r>
              <a:rPr lang="ja-JP" altLang="en-US" smtClean="0"/>
              <a:t>ビット減算器（下図参照）</a:t>
            </a:r>
            <a:endParaRPr lang="en-US" altLang="ja-JP" smtClean="0"/>
          </a:p>
          <a:p>
            <a:pPr lvl="1">
              <a:buFont typeface="Wingdings" charset="0"/>
              <a:buChar char="w"/>
              <a:defRPr/>
            </a:pPr>
            <a:r>
              <a:rPr kumimoji="0" lang="en-US" altLang="ja-JP" smtClean="0"/>
              <a:t>2</a:t>
            </a:r>
            <a:r>
              <a:rPr kumimoji="0" lang="ja-JP" altLang="en-US" smtClean="0"/>
              <a:t>ビット全加算器に</a:t>
            </a:r>
            <a:r>
              <a:rPr kumimoji="0" lang="en-US" altLang="ja-JP" smtClean="0"/>
              <a:t>NOT</a:t>
            </a:r>
            <a:r>
              <a:rPr kumimoji="0" lang="ja-JP" altLang="en-US" smtClean="0"/>
              <a:t>ゲート（</a:t>
            </a:r>
            <a:r>
              <a:rPr kumimoji="0" lang="en-US" altLang="ja-JP" smtClean="0"/>
              <a:t>NAND</a:t>
            </a:r>
            <a:r>
              <a:rPr kumimoji="0" lang="ja-JP" altLang="en-US" smtClean="0"/>
              <a:t>で作る）を組み合わせる</a:t>
            </a:r>
          </a:p>
        </p:txBody>
      </p:sp>
      <p:pic>
        <p:nvPicPr>
          <p:cNvPr id="55299" name="Picture 4" descr="subtrac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4365625"/>
            <a:ext cx="2741613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5" descr="nBitsFullAd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557338"/>
            <a:ext cx="272097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プッシュスイッチの動作確認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Char char=""/>
              <a:defRPr/>
            </a:pPr>
            <a:r>
              <a:rPr lang="en-US" altLang="ja-JP" smtClean="0"/>
              <a:t>DA</a:t>
            </a:r>
            <a:r>
              <a:rPr lang="ja-JP" altLang="en-US" smtClean="0"/>
              <a:t>端子と</a:t>
            </a:r>
            <a:r>
              <a:rPr lang="en-US" altLang="ja-JP" smtClean="0"/>
              <a:t>I0</a:t>
            </a:r>
            <a:r>
              <a:rPr lang="ja-JP" altLang="en-US" smtClean="0"/>
              <a:t>端子を接続</a:t>
            </a:r>
            <a:endParaRPr lang="en-US" altLang="ja-JP" smtClean="0"/>
          </a:p>
          <a:p>
            <a:pPr>
              <a:buFont typeface="Wingdings" charset="0"/>
              <a:buChar char=""/>
              <a:defRPr/>
            </a:pPr>
            <a:r>
              <a:rPr lang="en-US" altLang="ja-JP" smtClean="0"/>
              <a:t>DB</a:t>
            </a:r>
            <a:r>
              <a:rPr lang="ja-JP" altLang="en-US" smtClean="0"/>
              <a:t>端子と</a:t>
            </a:r>
            <a:r>
              <a:rPr lang="en-US" altLang="ja-JP" smtClean="0"/>
              <a:t>I1</a:t>
            </a:r>
            <a:r>
              <a:rPr lang="ja-JP" altLang="en-US" smtClean="0"/>
              <a:t>端子を接続</a:t>
            </a:r>
            <a:endParaRPr lang="en-US" altLang="ja-JP" smtClean="0"/>
          </a:p>
          <a:p>
            <a:pPr>
              <a:buFont typeface="Wingdings" charset="0"/>
              <a:buChar char=""/>
              <a:defRPr/>
            </a:pPr>
            <a:r>
              <a:rPr lang="ja-JP" altLang="en-US" smtClean="0"/>
              <a:t>プッシュスイッチを押すと，対応する端子に接続された</a:t>
            </a:r>
            <a:r>
              <a:rPr lang="en-US" altLang="ja-JP" smtClean="0"/>
              <a:t>LED</a:t>
            </a:r>
            <a:r>
              <a:rPr lang="ja-JP" altLang="en-US" smtClean="0"/>
              <a:t>が点灯する</a:t>
            </a:r>
          </a:p>
        </p:txBody>
      </p:sp>
      <p:pic>
        <p:nvPicPr>
          <p:cNvPr id="57347" name="Picture 4" descr="ps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860800"/>
            <a:ext cx="3373438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同期式</a:t>
            </a:r>
            <a:r>
              <a:rPr lang="en-US" altLang="ja-JP" smtClean="0"/>
              <a:t>RS</a:t>
            </a:r>
            <a:r>
              <a:rPr lang="ja-JP" altLang="en-US" smtClean="0"/>
              <a:t>フリップフロップの作成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Char char=""/>
              <a:defRPr/>
            </a:pPr>
            <a:r>
              <a:rPr lang="en-US" altLang="ja-JP" smtClean="0"/>
              <a:t>MIL</a:t>
            </a:r>
            <a:r>
              <a:rPr lang="ja-JP" altLang="en-US" smtClean="0"/>
              <a:t>記法表現と特性表</a:t>
            </a:r>
            <a:endParaRPr lang="en-US" altLang="ja-JP" smtClean="0"/>
          </a:p>
          <a:p>
            <a:pPr lvl="1">
              <a:buFont typeface="Wingdings" charset="0"/>
              <a:buChar char="w"/>
              <a:defRPr/>
            </a:pPr>
            <a:r>
              <a:rPr kumimoji="0" lang="ja-JP" altLang="en-US" smtClean="0"/>
              <a:t>クロック信号</a:t>
            </a:r>
            <a:r>
              <a:rPr kumimoji="0" lang="en-US" altLang="ja-JP" smtClean="0"/>
              <a:t>c</a:t>
            </a:r>
            <a:r>
              <a:rPr kumimoji="0" lang="ja-JP" altLang="en-US" smtClean="0"/>
              <a:t>が</a:t>
            </a:r>
            <a:r>
              <a:rPr kumimoji="0" lang="en-US" altLang="ja-JP" smtClean="0"/>
              <a:t>1</a:t>
            </a:r>
            <a:r>
              <a:rPr kumimoji="0" lang="ja-JP" altLang="en-US" smtClean="0"/>
              <a:t>の間だけ入力</a:t>
            </a:r>
            <a:r>
              <a:rPr kumimoji="0" lang="en-US" altLang="ja-JP" smtClean="0"/>
              <a:t>s, r</a:t>
            </a:r>
            <a:r>
              <a:rPr kumimoji="0" lang="ja-JP" altLang="en-US" smtClean="0"/>
              <a:t>を受け付ける</a:t>
            </a:r>
            <a:endParaRPr kumimoji="0" lang="en-US" altLang="ja-JP" smtClean="0"/>
          </a:p>
          <a:p>
            <a:pPr>
              <a:buFont typeface="Wingdings" charset="0"/>
              <a:buChar char=""/>
              <a:defRPr/>
            </a:pPr>
            <a:endParaRPr lang="en-US" altLang="ja-JP" smtClean="0"/>
          </a:p>
          <a:p>
            <a:pPr>
              <a:buFont typeface="Wingdings" charset="0"/>
              <a:buChar char=""/>
              <a:defRPr/>
            </a:pPr>
            <a:endParaRPr lang="en-US" altLang="ja-JP" smtClean="0"/>
          </a:p>
          <a:p>
            <a:pPr>
              <a:buFont typeface="Wingdings" charset="0"/>
              <a:buChar char=""/>
              <a:defRPr/>
            </a:pPr>
            <a:endParaRPr lang="en-US" altLang="ja-JP" smtClean="0"/>
          </a:p>
          <a:p>
            <a:pPr>
              <a:buFont typeface="Wingdings" charset="0"/>
              <a:buChar char=""/>
              <a:defRPr/>
            </a:pPr>
            <a:r>
              <a:rPr lang="en-US" altLang="ja-JP" smtClean="0"/>
              <a:t>MIL</a:t>
            </a:r>
            <a:r>
              <a:rPr lang="ja-JP" altLang="en-US" smtClean="0"/>
              <a:t>記法と実験ボードの対応</a:t>
            </a:r>
            <a:endParaRPr lang="en-US" altLang="ja-JP" smtClean="0"/>
          </a:p>
          <a:p>
            <a:pPr lvl="1">
              <a:buFont typeface="Wingdings" charset="0"/>
              <a:buChar char="w"/>
              <a:defRPr/>
            </a:pPr>
            <a:r>
              <a:rPr kumimoji="0" lang="ja-JP" altLang="en-US" smtClean="0"/>
              <a:t>クロック信号</a:t>
            </a:r>
            <a:r>
              <a:rPr kumimoji="0" lang="en-US" altLang="ja-JP" smtClean="0"/>
              <a:t>c : </a:t>
            </a:r>
            <a:r>
              <a:rPr kumimoji="0" lang="ja-JP" altLang="en-US" smtClean="0"/>
              <a:t>スイッチ端子</a:t>
            </a:r>
            <a:r>
              <a:rPr kumimoji="0" lang="en-US" altLang="ja-JP" smtClean="0"/>
              <a:t>D0</a:t>
            </a:r>
          </a:p>
          <a:p>
            <a:pPr lvl="1">
              <a:buFont typeface="Wingdings" charset="0"/>
              <a:buChar char="w"/>
              <a:defRPr/>
            </a:pPr>
            <a:r>
              <a:rPr kumimoji="0" lang="ja-JP" altLang="en-US" smtClean="0"/>
              <a:t>入力</a:t>
            </a:r>
            <a:r>
              <a:rPr kumimoji="0" lang="en-US" altLang="ja-JP" smtClean="0"/>
              <a:t>s, r : </a:t>
            </a:r>
            <a:r>
              <a:rPr kumimoji="0" lang="ja-JP" altLang="en-US" smtClean="0"/>
              <a:t>プッシュスイッチの端子</a:t>
            </a:r>
            <a:r>
              <a:rPr kumimoji="0" lang="en-US" altLang="ja-JP" smtClean="0"/>
              <a:t>DA, DB</a:t>
            </a:r>
          </a:p>
          <a:p>
            <a:pPr lvl="1">
              <a:buFont typeface="Wingdings" charset="0"/>
              <a:buChar char="w"/>
              <a:defRPr/>
            </a:pPr>
            <a:r>
              <a:rPr kumimoji="0" lang="ja-JP" altLang="en-US" smtClean="0"/>
              <a:t>出力</a:t>
            </a:r>
            <a:r>
              <a:rPr kumimoji="0" lang="en-US" altLang="ja-JP" smtClean="0"/>
              <a:t>q, q : LED</a:t>
            </a:r>
            <a:r>
              <a:rPr kumimoji="0" lang="ja-JP" altLang="en-US" smtClean="0"/>
              <a:t>端子</a:t>
            </a:r>
            <a:r>
              <a:rPr kumimoji="0" lang="en-US" altLang="ja-JP" smtClean="0"/>
              <a:t>I0, I1</a:t>
            </a:r>
          </a:p>
        </p:txBody>
      </p:sp>
      <p:pic>
        <p:nvPicPr>
          <p:cNvPr id="59395" name="Picture 4" descr="syncRS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565400"/>
            <a:ext cx="2630487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8" name="Line 8"/>
          <p:cNvSpPr>
            <a:spLocks noChangeShapeType="1"/>
          </p:cNvSpPr>
          <p:nvPr/>
        </p:nvSpPr>
        <p:spPr bwMode="auto">
          <a:xfrm>
            <a:off x="2484438" y="6092825"/>
            <a:ext cx="215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pic>
        <p:nvPicPr>
          <p:cNvPr id="8705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65400"/>
            <a:ext cx="3313113" cy="17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クロック発振器の動作確認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8278813" cy="5072063"/>
          </a:xfrm>
        </p:spPr>
        <p:txBody>
          <a:bodyPr/>
          <a:lstStyle/>
          <a:p>
            <a:pPr>
              <a:buFont typeface="Wingdings" charset="0"/>
              <a:buChar char=""/>
              <a:defRPr/>
            </a:pPr>
            <a:r>
              <a:rPr lang="ja-JP" altLang="en-US" smtClean="0"/>
              <a:t>クロック発振器の</a:t>
            </a:r>
            <a:r>
              <a:rPr lang="en-US" altLang="ja-JP" smtClean="0"/>
              <a:t>+5V</a:t>
            </a:r>
            <a:r>
              <a:rPr lang="ja-JP" altLang="en-US" smtClean="0"/>
              <a:t>端子と電源</a:t>
            </a:r>
            <a:r>
              <a:rPr lang="en-US" altLang="ja-JP" smtClean="0"/>
              <a:t>+5V</a:t>
            </a:r>
            <a:r>
              <a:rPr lang="ja-JP" altLang="en-US" smtClean="0"/>
              <a:t>端子を接続</a:t>
            </a:r>
            <a:endParaRPr lang="en-US" altLang="ja-JP" smtClean="0"/>
          </a:p>
          <a:p>
            <a:pPr>
              <a:buFont typeface="Wingdings" charset="0"/>
              <a:buChar char=""/>
              <a:defRPr/>
            </a:pPr>
            <a:r>
              <a:rPr lang="en-US" altLang="ja-JP" smtClean="0"/>
              <a:t>CK</a:t>
            </a:r>
            <a:r>
              <a:rPr lang="ja-JP" altLang="en-US" smtClean="0"/>
              <a:t>端子と</a:t>
            </a:r>
            <a:r>
              <a:rPr lang="en-US" altLang="ja-JP" smtClean="0"/>
              <a:t>I9</a:t>
            </a:r>
            <a:r>
              <a:rPr lang="ja-JP" altLang="en-US" smtClean="0"/>
              <a:t>端子を接続</a:t>
            </a:r>
            <a:endParaRPr lang="en-US" altLang="ja-JP" smtClean="0"/>
          </a:p>
          <a:p>
            <a:pPr>
              <a:buFont typeface="Wingdings" charset="0"/>
              <a:buChar char=""/>
              <a:defRPr/>
            </a:pPr>
            <a:r>
              <a:rPr lang="en-US" altLang="ja-JP" smtClean="0"/>
              <a:t>Hz</a:t>
            </a:r>
            <a:r>
              <a:rPr lang="ja-JP" altLang="en-US" smtClean="0"/>
              <a:t>切り換えスイッチを</a:t>
            </a:r>
            <a:r>
              <a:rPr lang="en-US" altLang="ja-JP" smtClean="0"/>
              <a:t>1Hz</a:t>
            </a:r>
            <a:r>
              <a:rPr lang="ja-JP" altLang="en-US" smtClean="0"/>
              <a:t>側にする</a:t>
            </a:r>
            <a:endParaRPr lang="en-US" altLang="ja-JP" smtClean="0"/>
          </a:p>
          <a:p>
            <a:pPr>
              <a:buFont typeface="Wingdings" charset="0"/>
              <a:buChar char=""/>
              <a:defRPr/>
            </a:pPr>
            <a:r>
              <a:rPr lang="ja-JP" altLang="en-US" smtClean="0"/>
              <a:t>約</a:t>
            </a:r>
            <a:r>
              <a:rPr lang="en-US" altLang="ja-JP" smtClean="0"/>
              <a:t>1</a:t>
            </a:r>
            <a:r>
              <a:rPr lang="ja-JP" altLang="en-US" smtClean="0"/>
              <a:t>秒ごとに</a:t>
            </a:r>
            <a:r>
              <a:rPr lang="en-US" altLang="ja-JP" smtClean="0"/>
              <a:t>LED</a:t>
            </a:r>
            <a:r>
              <a:rPr lang="ja-JP" altLang="en-US" smtClean="0"/>
              <a:t>が点灯と消灯を繰り返す</a:t>
            </a:r>
          </a:p>
        </p:txBody>
      </p:sp>
      <p:pic>
        <p:nvPicPr>
          <p:cNvPr id="61443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716338"/>
            <a:ext cx="727075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クロック発振器と同期式</a:t>
            </a:r>
            <a:r>
              <a:rPr lang="en-US" altLang="ja-JP" smtClean="0"/>
              <a:t>RS</a:t>
            </a:r>
            <a:r>
              <a:rPr lang="ja-JP" altLang="en-US" smtClean="0"/>
              <a:t>フリップフロップの接続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447800"/>
            <a:ext cx="8278813" cy="3565525"/>
          </a:xfrm>
        </p:spPr>
        <p:txBody>
          <a:bodyPr/>
          <a:lstStyle/>
          <a:p>
            <a:pPr>
              <a:buFont typeface="Wingdings" charset="0"/>
              <a:buChar char=""/>
              <a:defRPr/>
            </a:pPr>
            <a:r>
              <a:rPr lang="ja-JP" altLang="en-US" smtClean="0"/>
              <a:t>スイッチの</a:t>
            </a:r>
            <a:r>
              <a:rPr lang="en-US" altLang="ja-JP" smtClean="0"/>
              <a:t>D0</a:t>
            </a:r>
            <a:r>
              <a:rPr lang="ja-JP" altLang="en-US" smtClean="0"/>
              <a:t>端子をクロック発振器</a:t>
            </a:r>
            <a:r>
              <a:rPr lang="en-US" altLang="ja-JP" smtClean="0"/>
              <a:t>CK</a:t>
            </a:r>
            <a:r>
              <a:rPr lang="ja-JP" altLang="en-US" smtClean="0"/>
              <a:t>端子に変更</a:t>
            </a:r>
            <a:endParaRPr lang="en-US" altLang="ja-JP" smtClean="0"/>
          </a:p>
          <a:p>
            <a:pPr>
              <a:buFont typeface="Wingdings" charset="0"/>
              <a:buChar char=""/>
              <a:defRPr/>
            </a:pPr>
            <a:r>
              <a:rPr lang="ja-JP" altLang="en-US" smtClean="0"/>
              <a:t>クロック信号が</a:t>
            </a:r>
            <a:r>
              <a:rPr lang="en-US" altLang="ja-JP" smtClean="0"/>
              <a:t>on</a:t>
            </a:r>
            <a:r>
              <a:rPr lang="ja-JP" altLang="en-US" smtClean="0"/>
              <a:t>のときのみ入力を受け付ける</a:t>
            </a:r>
          </a:p>
        </p:txBody>
      </p:sp>
      <p:pic>
        <p:nvPicPr>
          <p:cNvPr id="63491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565400"/>
            <a:ext cx="6264275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3068638"/>
            <a:ext cx="7702550" cy="685800"/>
          </a:xfrm>
        </p:spPr>
        <p:txBody>
          <a:bodyPr/>
          <a:lstStyle/>
          <a:p>
            <a:pPr>
              <a:defRPr/>
            </a:pPr>
            <a:r>
              <a:rPr lang="en-US" altLang="ja-JP" sz="3600" smtClean="0"/>
              <a:t>IC</a:t>
            </a:r>
            <a:r>
              <a:rPr lang="ja-JP" altLang="en-US" sz="3600" smtClean="0"/>
              <a:t>トレーナーを使った組合せ回路実習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</a:t>
            </a:r>
            <a:r>
              <a:rPr lang="ja-JP" altLang="en-US" smtClean="0"/>
              <a:t>ビット半加算器の作成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Char char=""/>
              <a:defRPr/>
            </a:pPr>
            <a:r>
              <a:rPr lang="en-US" altLang="ja-JP" smtClean="0"/>
              <a:t>AND</a:t>
            </a:r>
            <a:r>
              <a:rPr lang="ja-JP" altLang="en-US" smtClean="0"/>
              <a:t>ゲートと</a:t>
            </a:r>
            <a:r>
              <a:rPr lang="en-US" altLang="ja-JP" smtClean="0"/>
              <a:t>XOR</a:t>
            </a:r>
            <a:r>
              <a:rPr lang="ja-JP" altLang="en-US" smtClean="0"/>
              <a:t>ゲートを</a:t>
            </a:r>
            <a:r>
              <a:rPr lang="en-US" altLang="ja-JP" smtClean="0"/>
              <a:t>1</a:t>
            </a:r>
            <a:r>
              <a:rPr lang="ja-JP" altLang="en-US" smtClean="0"/>
              <a:t>つずつ使用</a:t>
            </a:r>
            <a:endParaRPr lang="en-US" altLang="ja-JP" smtClean="0"/>
          </a:p>
          <a:p>
            <a:pPr>
              <a:buFont typeface="Wingdings" charset="0"/>
              <a:buChar char=""/>
              <a:defRPr/>
            </a:pPr>
            <a:r>
              <a:rPr lang="en-US" altLang="ja-JP" smtClean="0"/>
              <a:t>1</a:t>
            </a:r>
            <a:r>
              <a:rPr lang="ja-JP" altLang="en-US" smtClean="0"/>
              <a:t>ビット半加算器の</a:t>
            </a:r>
            <a:r>
              <a:rPr lang="en-US" altLang="ja-JP" smtClean="0"/>
              <a:t>MIL</a:t>
            </a:r>
            <a:r>
              <a:rPr lang="ja-JP" altLang="en-US" smtClean="0"/>
              <a:t>記法表現と真理値表</a:t>
            </a:r>
          </a:p>
        </p:txBody>
      </p:sp>
      <p:pic>
        <p:nvPicPr>
          <p:cNvPr id="67587" name="Picture 4" descr="halfAd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708275"/>
            <a:ext cx="280828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636838"/>
            <a:ext cx="316865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2406" name="Text Box 6"/>
          <p:cNvSpPr txBox="1">
            <a:spLocks noChangeArrowheads="1"/>
          </p:cNvSpPr>
          <p:nvPr/>
        </p:nvSpPr>
        <p:spPr bwMode="auto">
          <a:xfrm>
            <a:off x="1692275" y="2708275"/>
            <a:ext cx="576263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dirty="0">
                <a:solidFill>
                  <a:srgbClr val="000000"/>
                </a:solidFill>
                <a:latin typeface="Verdana" charset="0"/>
                <a:ea typeface="ＭＳ Ｐゴシック" charset="0"/>
              </a:rPr>
              <a:t>D9</a:t>
            </a:r>
          </a:p>
        </p:txBody>
      </p:sp>
      <p:sp>
        <p:nvSpPr>
          <p:cNvPr id="102407" name="Text Box 7"/>
          <p:cNvSpPr txBox="1">
            <a:spLocks noChangeArrowheads="1"/>
          </p:cNvSpPr>
          <p:nvPr/>
        </p:nvSpPr>
        <p:spPr bwMode="auto">
          <a:xfrm>
            <a:off x="1692275" y="3141663"/>
            <a:ext cx="576263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dirty="0">
                <a:solidFill>
                  <a:srgbClr val="000000"/>
                </a:solidFill>
                <a:latin typeface="Verdana" charset="0"/>
                <a:ea typeface="ＭＳ Ｐゴシック" charset="0"/>
              </a:rPr>
              <a:t>D8</a:t>
            </a:r>
          </a:p>
        </p:txBody>
      </p:sp>
      <p:sp>
        <p:nvSpPr>
          <p:cNvPr id="102408" name="Text Box 8"/>
          <p:cNvSpPr txBox="1">
            <a:spLocks noChangeArrowheads="1"/>
          </p:cNvSpPr>
          <p:nvPr/>
        </p:nvSpPr>
        <p:spPr bwMode="auto">
          <a:xfrm>
            <a:off x="5508625" y="2708275"/>
            <a:ext cx="576263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dirty="0">
                <a:solidFill>
                  <a:srgbClr val="000000"/>
                </a:solidFill>
                <a:latin typeface="Verdana" charset="0"/>
                <a:ea typeface="ＭＳ Ｐゴシック" charset="0"/>
              </a:rPr>
              <a:t>D9</a:t>
            </a:r>
          </a:p>
        </p:txBody>
      </p:sp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6084888" y="2708275"/>
            <a:ext cx="576262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dirty="0">
                <a:solidFill>
                  <a:srgbClr val="000000"/>
                </a:solidFill>
                <a:latin typeface="Verdana" charset="0"/>
                <a:ea typeface="ＭＳ Ｐゴシック" charset="0"/>
              </a:rPr>
              <a:t>D8</a:t>
            </a:r>
          </a:p>
        </p:txBody>
      </p:sp>
      <p:sp>
        <p:nvSpPr>
          <p:cNvPr id="102410" name="Text Box 10"/>
          <p:cNvSpPr txBox="1">
            <a:spLocks noChangeArrowheads="1"/>
          </p:cNvSpPr>
          <p:nvPr/>
        </p:nvSpPr>
        <p:spPr bwMode="auto">
          <a:xfrm>
            <a:off x="4284663" y="2924175"/>
            <a:ext cx="576262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dirty="0">
                <a:solidFill>
                  <a:srgbClr val="000000"/>
                </a:solidFill>
                <a:latin typeface="Verdana" charset="0"/>
                <a:ea typeface="ＭＳ Ｐゴシック" charset="0"/>
              </a:rPr>
              <a:t>I9</a:t>
            </a:r>
          </a:p>
        </p:txBody>
      </p:sp>
      <p:sp>
        <p:nvSpPr>
          <p:cNvPr id="102411" name="Text Box 11"/>
          <p:cNvSpPr txBox="1">
            <a:spLocks noChangeArrowheads="1"/>
          </p:cNvSpPr>
          <p:nvPr/>
        </p:nvSpPr>
        <p:spPr bwMode="auto">
          <a:xfrm>
            <a:off x="4284663" y="4005263"/>
            <a:ext cx="576262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dirty="0">
                <a:solidFill>
                  <a:srgbClr val="000000"/>
                </a:solidFill>
                <a:latin typeface="Verdana" charset="0"/>
                <a:ea typeface="ＭＳ Ｐゴシック" charset="0"/>
              </a:rPr>
              <a:t>I8</a:t>
            </a:r>
          </a:p>
        </p:txBody>
      </p:sp>
      <p:sp>
        <p:nvSpPr>
          <p:cNvPr id="102412" name="Text Box 12"/>
          <p:cNvSpPr txBox="1">
            <a:spLocks noChangeArrowheads="1"/>
          </p:cNvSpPr>
          <p:nvPr/>
        </p:nvSpPr>
        <p:spPr bwMode="auto">
          <a:xfrm>
            <a:off x="6804025" y="2708275"/>
            <a:ext cx="576263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dirty="0">
                <a:solidFill>
                  <a:srgbClr val="000000"/>
                </a:solidFill>
                <a:latin typeface="Verdana" charset="0"/>
                <a:ea typeface="ＭＳ Ｐゴシック" charset="0"/>
              </a:rPr>
              <a:t>I9</a:t>
            </a:r>
          </a:p>
        </p:txBody>
      </p:sp>
      <p:sp>
        <p:nvSpPr>
          <p:cNvPr id="102413" name="Text Box 13"/>
          <p:cNvSpPr txBox="1">
            <a:spLocks noChangeArrowheads="1"/>
          </p:cNvSpPr>
          <p:nvPr/>
        </p:nvSpPr>
        <p:spPr bwMode="auto">
          <a:xfrm>
            <a:off x="7596188" y="2708275"/>
            <a:ext cx="720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dirty="0">
                <a:solidFill>
                  <a:srgbClr val="000000"/>
                </a:solidFill>
                <a:latin typeface="Verdana" charset="0"/>
                <a:ea typeface="ＭＳ Ｐゴシック" charset="0"/>
              </a:rPr>
              <a:t>I8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NAND IC</a:t>
            </a:r>
            <a:r>
              <a:rPr lang="ja-JP" altLang="en-US" smtClean="0"/>
              <a:t>のピンの配置</a:t>
            </a:r>
          </a:p>
        </p:txBody>
      </p:sp>
      <p:sp>
        <p:nvSpPr>
          <p:cNvPr id="24687" name="Rectangle 11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Char char=""/>
              <a:defRPr/>
            </a:pPr>
            <a:r>
              <a:rPr lang="en-US" altLang="ja-JP" smtClean="0"/>
              <a:t>NAND</a:t>
            </a:r>
            <a:r>
              <a:rPr lang="ja-JP" altLang="en-US" smtClean="0"/>
              <a:t>ゲートが</a:t>
            </a:r>
            <a:r>
              <a:rPr lang="en-US" altLang="ja-JP" smtClean="0"/>
              <a:t>4</a:t>
            </a:r>
            <a:r>
              <a:rPr lang="ja-JP" altLang="en-US" smtClean="0"/>
              <a:t>つ組み込まれている</a:t>
            </a:r>
          </a:p>
        </p:txBody>
      </p:sp>
      <p:pic>
        <p:nvPicPr>
          <p:cNvPr id="21507" name="Picture 25" descr="nandg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50" y="4219575"/>
            <a:ext cx="10668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27" descr="nandg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427413"/>
            <a:ext cx="10668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06" name="Text Box 30"/>
          <p:cNvSpPr txBox="1">
            <a:spLocks noChangeArrowheads="1"/>
          </p:cNvSpPr>
          <p:nvPr/>
        </p:nvSpPr>
        <p:spPr bwMode="auto">
          <a:xfrm>
            <a:off x="1690688" y="5443538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1</a:t>
            </a:r>
          </a:p>
        </p:txBody>
      </p:sp>
      <p:sp>
        <p:nvSpPr>
          <p:cNvPr id="24609" name="Text Box 33"/>
          <p:cNvSpPr txBox="1">
            <a:spLocks noChangeArrowheads="1"/>
          </p:cNvSpPr>
          <p:nvPr/>
        </p:nvSpPr>
        <p:spPr bwMode="auto">
          <a:xfrm>
            <a:off x="2627313" y="5443538"/>
            <a:ext cx="647700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2</a:t>
            </a:r>
          </a:p>
        </p:txBody>
      </p:sp>
      <p:sp>
        <p:nvSpPr>
          <p:cNvPr id="24611" name="Text Box 35"/>
          <p:cNvSpPr txBox="1">
            <a:spLocks noChangeArrowheads="1"/>
          </p:cNvSpPr>
          <p:nvPr/>
        </p:nvSpPr>
        <p:spPr bwMode="auto">
          <a:xfrm>
            <a:off x="7235825" y="5443538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7</a:t>
            </a:r>
          </a:p>
        </p:txBody>
      </p:sp>
      <p:sp>
        <p:nvSpPr>
          <p:cNvPr id="24612" name="Text Box 36"/>
          <p:cNvSpPr txBox="1">
            <a:spLocks noChangeArrowheads="1"/>
          </p:cNvSpPr>
          <p:nvPr/>
        </p:nvSpPr>
        <p:spPr bwMode="auto">
          <a:xfrm>
            <a:off x="6299200" y="5443538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6</a:t>
            </a:r>
          </a:p>
        </p:txBody>
      </p:sp>
      <p:sp>
        <p:nvSpPr>
          <p:cNvPr id="24613" name="Text Box 37"/>
          <p:cNvSpPr txBox="1">
            <a:spLocks noChangeArrowheads="1"/>
          </p:cNvSpPr>
          <p:nvPr/>
        </p:nvSpPr>
        <p:spPr bwMode="auto">
          <a:xfrm>
            <a:off x="5362575" y="5443538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5</a:t>
            </a:r>
          </a:p>
        </p:txBody>
      </p:sp>
      <p:sp>
        <p:nvSpPr>
          <p:cNvPr id="24614" name="Text Box 38"/>
          <p:cNvSpPr txBox="1">
            <a:spLocks noChangeArrowheads="1"/>
          </p:cNvSpPr>
          <p:nvPr/>
        </p:nvSpPr>
        <p:spPr bwMode="auto">
          <a:xfrm>
            <a:off x="4427538" y="5443538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4</a:t>
            </a:r>
          </a:p>
        </p:txBody>
      </p:sp>
      <p:sp>
        <p:nvSpPr>
          <p:cNvPr id="24615" name="Text Box 39"/>
          <p:cNvSpPr txBox="1">
            <a:spLocks noChangeArrowheads="1"/>
          </p:cNvSpPr>
          <p:nvPr/>
        </p:nvSpPr>
        <p:spPr bwMode="auto">
          <a:xfrm>
            <a:off x="3490913" y="5443538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3</a:t>
            </a:r>
          </a:p>
        </p:txBody>
      </p:sp>
      <p:sp>
        <p:nvSpPr>
          <p:cNvPr id="24616" name="Text Box 40"/>
          <p:cNvSpPr txBox="1">
            <a:spLocks noChangeArrowheads="1"/>
          </p:cNvSpPr>
          <p:nvPr/>
        </p:nvSpPr>
        <p:spPr bwMode="auto">
          <a:xfrm>
            <a:off x="1690688" y="2492375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14</a:t>
            </a:r>
          </a:p>
        </p:txBody>
      </p:sp>
      <p:sp>
        <p:nvSpPr>
          <p:cNvPr id="24617" name="Text Box 41"/>
          <p:cNvSpPr txBox="1">
            <a:spLocks noChangeArrowheads="1"/>
          </p:cNvSpPr>
          <p:nvPr/>
        </p:nvSpPr>
        <p:spPr bwMode="auto">
          <a:xfrm>
            <a:off x="2627313" y="2492375"/>
            <a:ext cx="647700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13</a:t>
            </a:r>
          </a:p>
        </p:txBody>
      </p:sp>
      <p:sp>
        <p:nvSpPr>
          <p:cNvPr id="24618" name="Text Box 42"/>
          <p:cNvSpPr txBox="1">
            <a:spLocks noChangeArrowheads="1"/>
          </p:cNvSpPr>
          <p:nvPr/>
        </p:nvSpPr>
        <p:spPr bwMode="auto">
          <a:xfrm>
            <a:off x="7235825" y="2492375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8</a:t>
            </a:r>
          </a:p>
        </p:txBody>
      </p:sp>
      <p:sp>
        <p:nvSpPr>
          <p:cNvPr id="24619" name="Text Box 43"/>
          <p:cNvSpPr txBox="1">
            <a:spLocks noChangeArrowheads="1"/>
          </p:cNvSpPr>
          <p:nvPr/>
        </p:nvSpPr>
        <p:spPr bwMode="auto">
          <a:xfrm>
            <a:off x="6299200" y="2492375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9</a:t>
            </a:r>
          </a:p>
        </p:txBody>
      </p:sp>
      <p:sp>
        <p:nvSpPr>
          <p:cNvPr id="24620" name="Text Box 44"/>
          <p:cNvSpPr txBox="1">
            <a:spLocks noChangeArrowheads="1"/>
          </p:cNvSpPr>
          <p:nvPr/>
        </p:nvSpPr>
        <p:spPr bwMode="auto">
          <a:xfrm>
            <a:off x="5362575" y="2492375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10</a:t>
            </a:r>
          </a:p>
        </p:txBody>
      </p:sp>
      <p:sp>
        <p:nvSpPr>
          <p:cNvPr id="24621" name="Text Box 45"/>
          <p:cNvSpPr txBox="1">
            <a:spLocks noChangeArrowheads="1"/>
          </p:cNvSpPr>
          <p:nvPr/>
        </p:nvSpPr>
        <p:spPr bwMode="auto">
          <a:xfrm>
            <a:off x="4427538" y="2492375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11</a:t>
            </a:r>
          </a:p>
        </p:txBody>
      </p:sp>
      <p:sp>
        <p:nvSpPr>
          <p:cNvPr id="24622" name="Text Box 46"/>
          <p:cNvSpPr txBox="1">
            <a:spLocks noChangeArrowheads="1"/>
          </p:cNvSpPr>
          <p:nvPr/>
        </p:nvSpPr>
        <p:spPr bwMode="auto">
          <a:xfrm>
            <a:off x="3490913" y="2492375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12</a:t>
            </a:r>
          </a:p>
        </p:txBody>
      </p:sp>
      <p:sp>
        <p:nvSpPr>
          <p:cNvPr id="24625" name="Line 49"/>
          <p:cNvSpPr>
            <a:spLocks noChangeShapeType="1"/>
          </p:cNvSpPr>
          <p:nvPr/>
        </p:nvSpPr>
        <p:spPr bwMode="auto">
          <a:xfrm flipV="1">
            <a:off x="3851275" y="4579938"/>
            <a:ext cx="0" cy="8636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26" name="Line 50"/>
          <p:cNvSpPr>
            <a:spLocks noChangeShapeType="1"/>
          </p:cNvSpPr>
          <p:nvPr/>
        </p:nvSpPr>
        <p:spPr bwMode="auto">
          <a:xfrm flipV="1">
            <a:off x="4787900" y="2924175"/>
            <a:ext cx="0" cy="8636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29" name="Line 53"/>
          <p:cNvSpPr>
            <a:spLocks noChangeShapeType="1"/>
          </p:cNvSpPr>
          <p:nvPr/>
        </p:nvSpPr>
        <p:spPr bwMode="auto">
          <a:xfrm flipV="1">
            <a:off x="3490913" y="4579938"/>
            <a:ext cx="360362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30" name="Line 54"/>
          <p:cNvSpPr>
            <a:spLocks noChangeShapeType="1"/>
          </p:cNvSpPr>
          <p:nvPr/>
        </p:nvSpPr>
        <p:spPr bwMode="auto">
          <a:xfrm flipV="1">
            <a:off x="4427538" y="3787775"/>
            <a:ext cx="360362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33" name="Line 57"/>
          <p:cNvSpPr>
            <a:spLocks noChangeShapeType="1"/>
          </p:cNvSpPr>
          <p:nvPr/>
        </p:nvSpPr>
        <p:spPr bwMode="auto">
          <a:xfrm flipV="1">
            <a:off x="2051050" y="4435475"/>
            <a:ext cx="4318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34" name="Line 58"/>
          <p:cNvSpPr>
            <a:spLocks noChangeShapeType="1"/>
          </p:cNvSpPr>
          <p:nvPr/>
        </p:nvSpPr>
        <p:spPr bwMode="auto">
          <a:xfrm flipV="1">
            <a:off x="2051050" y="4435475"/>
            <a:ext cx="0" cy="10080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42" name="Line 66"/>
          <p:cNvSpPr>
            <a:spLocks noChangeShapeType="1"/>
          </p:cNvSpPr>
          <p:nvPr/>
        </p:nvSpPr>
        <p:spPr bwMode="auto">
          <a:xfrm flipV="1">
            <a:off x="2482850" y="5156200"/>
            <a:ext cx="4318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43" name="Line 67"/>
          <p:cNvSpPr>
            <a:spLocks noChangeShapeType="1"/>
          </p:cNvSpPr>
          <p:nvPr/>
        </p:nvSpPr>
        <p:spPr bwMode="auto">
          <a:xfrm flipV="1">
            <a:off x="2914650" y="5156200"/>
            <a:ext cx="0" cy="28733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44" name="Line 68"/>
          <p:cNvSpPr>
            <a:spLocks noChangeShapeType="1"/>
          </p:cNvSpPr>
          <p:nvPr/>
        </p:nvSpPr>
        <p:spPr bwMode="auto">
          <a:xfrm flipV="1">
            <a:off x="2482850" y="4724400"/>
            <a:ext cx="0" cy="4318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pic>
        <p:nvPicPr>
          <p:cNvPr id="21532" name="Picture 70" descr="nandg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8" y="4219575"/>
            <a:ext cx="10668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47" name="Line 71"/>
          <p:cNvSpPr>
            <a:spLocks noChangeShapeType="1"/>
          </p:cNvSpPr>
          <p:nvPr/>
        </p:nvSpPr>
        <p:spPr bwMode="auto">
          <a:xfrm flipV="1">
            <a:off x="6659563" y="4579938"/>
            <a:ext cx="0" cy="8636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48" name="Line 72"/>
          <p:cNvSpPr>
            <a:spLocks noChangeShapeType="1"/>
          </p:cNvSpPr>
          <p:nvPr/>
        </p:nvSpPr>
        <p:spPr bwMode="auto">
          <a:xfrm flipV="1">
            <a:off x="6299200" y="4579938"/>
            <a:ext cx="36036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49" name="Line 73"/>
          <p:cNvSpPr>
            <a:spLocks noChangeShapeType="1"/>
          </p:cNvSpPr>
          <p:nvPr/>
        </p:nvSpPr>
        <p:spPr bwMode="auto">
          <a:xfrm flipV="1">
            <a:off x="4868863" y="4424363"/>
            <a:ext cx="4318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50" name="Line 74"/>
          <p:cNvSpPr>
            <a:spLocks noChangeShapeType="1"/>
          </p:cNvSpPr>
          <p:nvPr/>
        </p:nvSpPr>
        <p:spPr bwMode="auto">
          <a:xfrm flipV="1">
            <a:off x="4859338" y="4435475"/>
            <a:ext cx="0" cy="10080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51" name="Line 75"/>
          <p:cNvSpPr>
            <a:spLocks noChangeShapeType="1"/>
          </p:cNvSpPr>
          <p:nvPr/>
        </p:nvSpPr>
        <p:spPr bwMode="auto">
          <a:xfrm flipV="1">
            <a:off x="5291138" y="5156200"/>
            <a:ext cx="4318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52" name="Line 76"/>
          <p:cNvSpPr>
            <a:spLocks noChangeShapeType="1"/>
          </p:cNvSpPr>
          <p:nvPr/>
        </p:nvSpPr>
        <p:spPr bwMode="auto">
          <a:xfrm flipV="1">
            <a:off x="5722938" y="5156200"/>
            <a:ext cx="0" cy="28733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53" name="Line 77"/>
          <p:cNvSpPr>
            <a:spLocks noChangeShapeType="1"/>
          </p:cNvSpPr>
          <p:nvPr/>
        </p:nvSpPr>
        <p:spPr bwMode="auto">
          <a:xfrm flipV="1">
            <a:off x="5291138" y="4724400"/>
            <a:ext cx="0" cy="4318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54" name="Line 78"/>
          <p:cNvSpPr>
            <a:spLocks noChangeShapeType="1"/>
          </p:cNvSpPr>
          <p:nvPr/>
        </p:nvSpPr>
        <p:spPr bwMode="auto">
          <a:xfrm flipH="1">
            <a:off x="2997994" y="3961185"/>
            <a:ext cx="50323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55" name="Line 79"/>
          <p:cNvSpPr>
            <a:spLocks noChangeShapeType="1"/>
          </p:cNvSpPr>
          <p:nvPr/>
        </p:nvSpPr>
        <p:spPr bwMode="auto">
          <a:xfrm>
            <a:off x="2987674" y="2924175"/>
            <a:ext cx="10319" cy="103701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56" name="Line 80"/>
          <p:cNvSpPr>
            <a:spLocks noChangeShapeType="1"/>
          </p:cNvSpPr>
          <p:nvPr/>
        </p:nvSpPr>
        <p:spPr bwMode="auto">
          <a:xfrm flipH="1">
            <a:off x="3419475" y="3211513"/>
            <a:ext cx="4318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57" name="Line 81"/>
          <p:cNvSpPr>
            <a:spLocks noChangeShapeType="1"/>
          </p:cNvSpPr>
          <p:nvPr/>
        </p:nvSpPr>
        <p:spPr bwMode="auto">
          <a:xfrm flipH="1">
            <a:off x="3851275" y="2924175"/>
            <a:ext cx="0" cy="28733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58" name="Line 82"/>
          <p:cNvSpPr>
            <a:spLocks noChangeShapeType="1"/>
          </p:cNvSpPr>
          <p:nvPr/>
        </p:nvSpPr>
        <p:spPr bwMode="auto">
          <a:xfrm flipH="1">
            <a:off x="3419475" y="3211513"/>
            <a:ext cx="0" cy="4318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pic>
        <p:nvPicPr>
          <p:cNvPr id="21545" name="Picture 83" descr="nandg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427413"/>
            <a:ext cx="10668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60" name="Line 84"/>
          <p:cNvSpPr>
            <a:spLocks noChangeShapeType="1"/>
          </p:cNvSpPr>
          <p:nvPr/>
        </p:nvSpPr>
        <p:spPr bwMode="auto">
          <a:xfrm flipV="1">
            <a:off x="7596188" y="2924175"/>
            <a:ext cx="0" cy="8636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61" name="Line 85"/>
          <p:cNvSpPr>
            <a:spLocks noChangeShapeType="1"/>
          </p:cNvSpPr>
          <p:nvPr/>
        </p:nvSpPr>
        <p:spPr bwMode="auto">
          <a:xfrm flipV="1">
            <a:off x="7235825" y="3787775"/>
            <a:ext cx="36036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62" name="Line 86"/>
          <p:cNvSpPr>
            <a:spLocks noChangeShapeType="1"/>
          </p:cNvSpPr>
          <p:nvPr/>
        </p:nvSpPr>
        <p:spPr bwMode="auto">
          <a:xfrm flipH="1">
            <a:off x="5795962" y="3961185"/>
            <a:ext cx="44132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63" name="Line 87"/>
          <p:cNvSpPr>
            <a:spLocks noChangeShapeType="1"/>
          </p:cNvSpPr>
          <p:nvPr/>
        </p:nvSpPr>
        <p:spPr bwMode="auto">
          <a:xfrm flipH="1">
            <a:off x="5795963" y="2924175"/>
            <a:ext cx="0" cy="103701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64" name="Line 88"/>
          <p:cNvSpPr>
            <a:spLocks noChangeShapeType="1"/>
          </p:cNvSpPr>
          <p:nvPr/>
        </p:nvSpPr>
        <p:spPr bwMode="auto">
          <a:xfrm flipH="1">
            <a:off x="6227763" y="3211513"/>
            <a:ext cx="4318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65" name="Line 89"/>
          <p:cNvSpPr>
            <a:spLocks noChangeShapeType="1"/>
          </p:cNvSpPr>
          <p:nvPr/>
        </p:nvSpPr>
        <p:spPr bwMode="auto">
          <a:xfrm flipH="1">
            <a:off x="6659563" y="2924175"/>
            <a:ext cx="0" cy="28733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66" name="Line 90"/>
          <p:cNvSpPr>
            <a:spLocks noChangeShapeType="1"/>
          </p:cNvSpPr>
          <p:nvPr/>
        </p:nvSpPr>
        <p:spPr bwMode="auto">
          <a:xfrm flipH="1">
            <a:off x="6227763" y="3211513"/>
            <a:ext cx="0" cy="4318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68" name="Oval 92"/>
          <p:cNvSpPr>
            <a:spLocks noChangeArrowheads="1"/>
          </p:cNvSpPr>
          <p:nvPr/>
        </p:nvSpPr>
        <p:spPr bwMode="auto">
          <a:xfrm>
            <a:off x="1042988" y="3860800"/>
            <a:ext cx="576262" cy="719138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70" name="Rectangle 94"/>
          <p:cNvSpPr>
            <a:spLocks noChangeArrowheads="1"/>
          </p:cNvSpPr>
          <p:nvPr/>
        </p:nvSpPr>
        <p:spPr bwMode="auto">
          <a:xfrm>
            <a:off x="827088" y="3716338"/>
            <a:ext cx="503237" cy="1008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1330325" y="2924175"/>
            <a:ext cx="6769100" cy="251936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71" name="Text Box 95"/>
          <p:cNvSpPr txBox="1">
            <a:spLocks noChangeArrowheads="1"/>
          </p:cNvSpPr>
          <p:nvPr/>
        </p:nvSpPr>
        <p:spPr bwMode="auto">
          <a:xfrm>
            <a:off x="7162800" y="587692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GND</a:t>
            </a:r>
          </a:p>
        </p:txBody>
      </p:sp>
      <p:sp>
        <p:nvSpPr>
          <p:cNvPr id="24672" name="Text Box 96"/>
          <p:cNvSpPr txBox="1">
            <a:spLocks noChangeArrowheads="1"/>
          </p:cNvSpPr>
          <p:nvPr/>
        </p:nvSpPr>
        <p:spPr bwMode="auto">
          <a:xfrm>
            <a:off x="1619250" y="206057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Vcc</a:t>
            </a:r>
          </a:p>
        </p:txBody>
      </p:sp>
      <p:sp>
        <p:nvSpPr>
          <p:cNvPr id="24673" name="Text Box 97"/>
          <p:cNvSpPr txBox="1">
            <a:spLocks noChangeArrowheads="1"/>
          </p:cNvSpPr>
          <p:nvPr/>
        </p:nvSpPr>
        <p:spPr bwMode="auto">
          <a:xfrm>
            <a:off x="1619250" y="587692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1A</a:t>
            </a:r>
          </a:p>
        </p:txBody>
      </p:sp>
      <p:sp>
        <p:nvSpPr>
          <p:cNvPr id="24675" name="Text Box 99"/>
          <p:cNvSpPr txBox="1">
            <a:spLocks noChangeArrowheads="1"/>
          </p:cNvSpPr>
          <p:nvPr/>
        </p:nvSpPr>
        <p:spPr bwMode="auto">
          <a:xfrm>
            <a:off x="2554288" y="587692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1B</a:t>
            </a:r>
          </a:p>
        </p:txBody>
      </p:sp>
      <p:sp>
        <p:nvSpPr>
          <p:cNvPr id="24676" name="Text Box 100"/>
          <p:cNvSpPr txBox="1">
            <a:spLocks noChangeArrowheads="1"/>
          </p:cNvSpPr>
          <p:nvPr/>
        </p:nvSpPr>
        <p:spPr bwMode="auto">
          <a:xfrm>
            <a:off x="3419475" y="587692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1Y</a:t>
            </a:r>
          </a:p>
        </p:txBody>
      </p:sp>
      <p:sp>
        <p:nvSpPr>
          <p:cNvPr id="24677" name="Text Box 101"/>
          <p:cNvSpPr txBox="1">
            <a:spLocks noChangeArrowheads="1"/>
          </p:cNvSpPr>
          <p:nvPr/>
        </p:nvSpPr>
        <p:spPr bwMode="auto">
          <a:xfrm>
            <a:off x="4354513" y="587692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2A</a:t>
            </a:r>
          </a:p>
        </p:txBody>
      </p:sp>
      <p:sp>
        <p:nvSpPr>
          <p:cNvPr id="24678" name="Text Box 102"/>
          <p:cNvSpPr txBox="1">
            <a:spLocks noChangeArrowheads="1"/>
          </p:cNvSpPr>
          <p:nvPr/>
        </p:nvSpPr>
        <p:spPr bwMode="auto">
          <a:xfrm>
            <a:off x="5291138" y="587692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2B</a:t>
            </a:r>
          </a:p>
        </p:txBody>
      </p:sp>
      <p:sp>
        <p:nvSpPr>
          <p:cNvPr id="24679" name="Text Box 103"/>
          <p:cNvSpPr txBox="1">
            <a:spLocks noChangeArrowheads="1"/>
          </p:cNvSpPr>
          <p:nvPr/>
        </p:nvSpPr>
        <p:spPr bwMode="auto">
          <a:xfrm>
            <a:off x="6227763" y="587692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2Y</a:t>
            </a:r>
          </a:p>
        </p:txBody>
      </p:sp>
      <p:sp>
        <p:nvSpPr>
          <p:cNvPr id="24680" name="Text Box 104"/>
          <p:cNvSpPr txBox="1">
            <a:spLocks noChangeArrowheads="1"/>
          </p:cNvSpPr>
          <p:nvPr/>
        </p:nvSpPr>
        <p:spPr bwMode="auto">
          <a:xfrm>
            <a:off x="2555875" y="206057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4B</a:t>
            </a:r>
          </a:p>
        </p:txBody>
      </p:sp>
      <p:sp>
        <p:nvSpPr>
          <p:cNvPr id="24681" name="Text Box 105"/>
          <p:cNvSpPr txBox="1">
            <a:spLocks noChangeArrowheads="1"/>
          </p:cNvSpPr>
          <p:nvPr/>
        </p:nvSpPr>
        <p:spPr bwMode="auto">
          <a:xfrm>
            <a:off x="3419475" y="206057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4A</a:t>
            </a:r>
          </a:p>
        </p:txBody>
      </p:sp>
      <p:sp>
        <p:nvSpPr>
          <p:cNvPr id="24682" name="Text Box 106"/>
          <p:cNvSpPr txBox="1">
            <a:spLocks noChangeArrowheads="1"/>
          </p:cNvSpPr>
          <p:nvPr/>
        </p:nvSpPr>
        <p:spPr bwMode="auto">
          <a:xfrm>
            <a:off x="4356100" y="206057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4Y</a:t>
            </a:r>
          </a:p>
        </p:txBody>
      </p:sp>
      <p:sp>
        <p:nvSpPr>
          <p:cNvPr id="24683" name="Text Box 107"/>
          <p:cNvSpPr txBox="1">
            <a:spLocks noChangeArrowheads="1"/>
          </p:cNvSpPr>
          <p:nvPr/>
        </p:nvSpPr>
        <p:spPr bwMode="auto">
          <a:xfrm>
            <a:off x="5291138" y="206057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3B</a:t>
            </a:r>
          </a:p>
        </p:txBody>
      </p:sp>
      <p:sp>
        <p:nvSpPr>
          <p:cNvPr id="24684" name="Text Box 108"/>
          <p:cNvSpPr txBox="1">
            <a:spLocks noChangeArrowheads="1"/>
          </p:cNvSpPr>
          <p:nvPr/>
        </p:nvSpPr>
        <p:spPr bwMode="auto">
          <a:xfrm>
            <a:off x="6227763" y="206057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3A</a:t>
            </a:r>
          </a:p>
        </p:txBody>
      </p:sp>
      <p:sp>
        <p:nvSpPr>
          <p:cNvPr id="24685" name="Text Box 109"/>
          <p:cNvSpPr txBox="1">
            <a:spLocks noChangeArrowheads="1"/>
          </p:cNvSpPr>
          <p:nvPr/>
        </p:nvSpPr>
        <p:spPr bwMode="auto">
          <a:xfrm>
            <a:off x="7164388" y="206057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3Y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ブレッドボード内で回路がつながっている穴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Char char=""/>
              <a:defRPr/>
            </a:pPr>
            <a:r>
              <a:rPr lang="ja-JP" altLang="en-US" dirty="0" smtClean="0"/>
              <a:t>赤または青の同じ線に沿った穴（</a:t>
            </a:r>
            <a:r>
              <a:rPr lang="en-US" altLang="ja-JP" dirty="0" smtClean="0">
                <a:solidFill>
                  <a:srgbClr val="FF3300"/>
                </a:solidFill>
              </a:rPr>
              <a:t>□</a:t>
            </a:r>
            <a:r>
              <a:rPr lang="ja-JP" altLang="en-US" dirty="0" smtClean="0"/>
              <a:t>，</a:t>
            </a:r>
            <a:r>
              <a:rPr lang="en-US" altLang="ja-JP" dirty="0" smtClean="0">
                <a:solidFill>
                  <a:srgbClr val="0066FF"/>
                </a:solidFill>
              </a:rPr>
              <a:t>□</a:t>
            </a:r>
            <a:r>
              <a:rPr lang="ja-JP" altLang="en-US" dirty="0" smtClean="0"/>
              <a:t>）</a:t>
            </a:r>
            <a:endParaRPr lang="en-US" altLang="ja-JP" dirty="0" smtClean="0"/>
          </a:p>
          <a:p>
            <a:pPr>
              <a:buFont typeface="Wingdings" charset="0"/>
              <a:buChar char=""/>
              <a:defRPr/>
            </a:pPr>
            <a:r>
              <a:rPr lang="ja-JP" altLang="en-US" dirty="0" smtClean="0"/>
              <a:t>同じ数字の</a:t>
            </a:r>
            <a:r>
              <a:rPr lang="en-US" altLang="ja-JP" dirty="0" smtClean="0"/>
              <a:t>A-E, F-J</a:t>
            </a:r>
            <a:r>
              <a:rPr lang="ja-JP" altLang="en-US" dirty="0" smtClean="0"/>
              <a:t>（</a:t>
            </a:r>
            <a:r>
              <a:rPr lang="en-US" altLang="ja-JP" dirty="0" smtClean="0">
                <a:solidFill>
                  <a:srgbClr val="00FF00"/>
                </a:solidFill>
              </a:rPr>
              <a:t>□</a:t>
            </a:r>
            <a:r>
              <a:rPr lang="ja-JP" altLang="en-US" dirty="0" smtClean="0"/>
              <a:t>，</a:t>
            </a:r>
            <a:r>
              <a:rPr lang="en-US" altLang="ja-JP" dirty="0" smtClean="0">
                <a:solidFill>
                  <a:srgbClr val="CC66FF"/>
                </a:solidFill>
              </a:rPr>
              <a:t>□</a:t>
            </a:r>
            <a:r>
              <a:rPr lang="ja-JP" altLang="en-US" dirty="0" smtClean="0"/>
              <a:t>）</a:t>
            </a:r>
          </a:p>
        </p:txBody>
      </p:sp>
      <p:pic>
        <p:nvPicPr>
          <p:cNvPr id="23555" name="Picture 4" descr="boa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781300"/>
            <a:ext cx="5942012" cy="363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2051050" y="5949950"/>
            <a:ext cx="4968875" cy="142875"/>
          </a:xfrm>
          <a:prstGeom prst="rect">
            <a:avLst/>
          </a:prstGeom>
          <a:noFill/>
          <a:ln w="1905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4215" name="Rectangle 7"/>
          <p:cNvSpPr>
            <a:spLocks noChangeArrowheads="1"/>
          </p:cNvSpPr>
          <p:nvPr/>
        </p:nvSpPr>
        <p:spPr bwMode="auto">
          <a:xfrm>
            <a:off x="2051050" y="5734050"/>
            <a:ext cx="4968875" cy="1428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4216" name="Rectangle 8"/>
          <p:cNvSpPr>
            <a:spLocks noChangeArrowheads="1"/>
          </p:cNvSpPr>
          <p:nvPr/>
        </p:nvSpPr>
        <p:spPr bwMode="auto">
          <a:xfrm>
            <a:off x="1908175" y="3141663"/>
            <a:ext cx="144463" cy="790575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4217" name="Rectangle 9"/>
          <p:cNvSpPr>
            <a:spLocks noChangeArrowheads="1"/>
          </p:cNvSpPr>
          <p:nvPr/>
        </p:nvSpPr>
        <p:spPr bwMode="auto">
          <a:xfrm>
            <a:off x="1908175" y="4365625"/>
            <a:ext cx="142875" cy="792163"/>
          </a:xfrm>
          <a:prstGeom prst="rect">
            <a:avLst/>
          </a:prstGeom>
          <a:noFill/>
          <a:ln w="38100">
            <a:solidFill>
              <a:srgbClr val="CC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57563"/>
            <a:ext cx="7380287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NAND IC</a:t>
            </a:r>
            <a:r>
              <a:rPr lang="ja-JP" altLang="en-US" smtClean="0"/>
              <a:t>と電源端子の接続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 typeface="Wingdings" charset="0"/>
              <a:buAutoNum type="arabicPeriod"/>
              <a:defRPr/>
            </a:pPr>
            <a:r>
              <a:rPr lang="en-US" altLang="ja-JP" dirty="0" smtClean="0"/>
              <a:t>7</a:t>
            </a:r>
            <a:r>
              <a:rPr lang="ja-JP" altLang="en-US" dirty="0" smtClean="0"/>
              <a:t>番ピンと電源</a:t>
            </a:r>
            <a:r>
              <a:rPr lang="en-US" altLang="ja-JP" dirty="0" smtClean="0"/>
              <a:t>GND</a:t>
            </a:r>
            <a:r>
              <a:rPr lang="ja-JP" altLang="en-US" dirty="0" smtClean="0"/>
              <a:t>端子を接続</a:t>
            </a:r>
            <a:endParaRPr lang="en-US" altLang="ja-JP" dirty="0" smtClean="0"/>
          </a:p>
          <a:p>
            <a:pPr marL="533400" indent="-533400">
              <a:buFont typeface="Wingdings" charset="0"/>
              <a:buAutoNum type="arabicPeriod"/>
              <a:defRPr/>
            </a:pPr>
            <a:r>
              <a:rPr lang="en-US" altLang="ja-JP" dirty="0" smtClean="0"/>
              <a:t>14</a:t>
            </a:r>
            <a:r>
              <a:rPr lang="ja-JP" altLang="en-US" dirty="0" smtClean="0"/>
              <a:t>番ピンと電源</a:t>
            </a:r>
            <a:r>
              <a:rPr lang="en-US" altLang="ja-JP" dirty="0" smtClean="0"/>
              <a:t>+5V</a:t>
            </a:r>
            <a:r>
              <a:rPr lang="ja-JP" altLang="en-US" dirty="0" smtClean="0"/>
              <a:t>端子を接続</a:t>
            </a:r>
          </a:p>
        </p:txBody>
      </p:sp>
      <p:grpSp>
        <p:nvGrpSpPr>
          <p:cNvPr id="25604" name="Group 10"/>
          <p:cNvGrpSpPr>
            <a:grpSpLocks/>
          </p:cNvGrpSpPr>
          <p:nvPr/>
        </p:nvGrpSpPr>
        <p:grpSpPr bwMode="auto">
          <a:xfrm>
            <a:off x="6516688" y="1484313"/>
            <a:ext cx="2447925" cy="1439862"/>
            <a:chOff x="4014" y="1207"/>
            <a:chExt cx="1542" cy="907"/>
          </a:xfrm>
        </p:grpSpPr>
        <p:pic>
          <p:nvPicPr>
            <p:cNvPr id="25607" name="Picture 11" descr="nandpi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4" y="1207"/>
              <a:ext cx="1542" cy="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572" name="Rectangle 12"/>
            <p:cNvSpPr>
              <a:spLocks noChangeArrowheads="1"/>
            </p:cNvSpPr>
            <p:nvPr/>
          </p:nvSpPr>
          <p:spPr bwMode="auto">
            <a:xfrm>
              <a:off x="4195" y="1207"/>
              <a:ext cx="182" cy="22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66573" name="Rectangle 13"/>
            <p:cNvSpPr>
              <a:spLocks noChangeArrowheads="1"/>
            </p:cNvSpPr>
            <p:nvPr/>
          </p:nvSpPr>
          <p:spPr bwMode="auto">
            <a:xfrm>
              <a:off x="5375" y="1888"/>
              <a:ext cx="181" cy="226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66575" name="Text Box 15"/>
          <p:cNvSpPr txBox="1">
            <a:spLocks noChangeArrowheads="1"/>
          </p:cNvSpPr>
          <p:nvPr/>
        </p:nvSpPr>
        <p:spPr bwMode="auto">
          <a:xfrm>
            <a:off x="6948488" y="5229225"/>
            <a:ext cx="346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latin typeface="Verdana" charset="0"/>
                <a:ea typeface="ＭＳ Ｐゴシック" charset="0"/>
              </a:rPr>
              <a:t>1</a:t>
            </a:r>
          </a:p>
        </p:txBody>
      </p:sp>
      <p:sp>
        <p:nvSpPr>
          <p:cNvPr id="66576" name="Text Box 16"/>
          <p:cNvSpPr txBox="1">
            <a:spLocks noChangeArrowheads="1"/>
          </p:cNvSpPr>
          <p:nvPr/>
        </p:nvSpPr>
        <p:spPr bwMode="auto">
          <a:xfrm>
            <a:off x="6732588" y="3860800"/>
            <a:ext cx="346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latin typeface="Verdana" charset="0"/>
                <a:ea typeface="ＭＳ Ｐゴシック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781300"/>
            <a:ext cx="489585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NAND</a:t>
            </a:r>
            <a:r>
              <a:rPr lang="ja-JP" altLang="en-US" smtClean="0"/>
              <a:t>ゲートとスイッチ端子の接続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 typeface="Wingdings" charset="0"/>
              <a:buAutoNum type="arabicPeriod"/>
              <a:defRPr/>
            </a:pPr>
            <a:r>
              <a:rPr lang="en-US" altLang="ja-JP" dirty="0" smtClean="0"/>
              <a:t>1</a:t>
            </a:r>
            <a:r>
              <a:rPr lang="ja-JP" altLang="en-US" dirty="0" smtClean="0"/>
              <a:t>番ピンと</a:t>
            </a:r>
            <a:r>
              <a:rPr lang="en-US" altLang="ja-JP" dirty="0" smtClean="0"/>
              <a:t>D5</a:t>
            </a:r>
            <a:r>
              <a:rPr lang="ja-JP" altLang="en-US" dirty="0" smtClean="0"/>
              <a:t>端子を接続</a:t>
            </a:r>
            <a:endParaRPr lang="en-US" altLang="ja-JP" dirty="0" smtClean="0"/>
          </a:p>
          <a:p>
            <a:pPr marL="533400" indent="-533400">
              <a:buFont typeface="Wingdings" charset="0"/>
              <a:buAutoNum type="arabicPeriod"/>
              <a:defRPr/>
            </a:pPr>
            <a:r>
              <a:rPr lang="en-US" altLang="ja-JP" dirty="0" smtClean="0"/>
              <a:t>2</a:t>
            </a:r>
            <a:r>
              <a:rPr lang="ja-JP" altLang="en-US" dirty="0" smtClean="0"/>
              <a:t>番ピンと</a:t>
            </a:r>
            <a:r>
              <a:rPr lang="en-US" altLang="ja-JP" dirty="0" smtClean="0"/>
              <a:t>D4</a:t>
            </a:r>
            <a:r>
              <a:rPr lang="ja-JP" altLang="en-US" dirty="0" smtClean="0"/>
              <a:t>端子を接続</a:t>
            </a:r>
            <a:endParaRPr lang="en-US" altLang="ja-JP" dirty="0" smtClean="0"/>
          </a:p>
        </p:txBody>
      </p:sp>
      <p:grpSp>
        <p:nvGrpSpPr>
          <p:cNvPr id="27652" name="Group 4"/>
          <p:cNvGrpSpPr>
            <a:grpSpLocks/>
          </p:cNvGrpSpPr>
          <p:nvPr/>
        </p:nvGrpSpPr>
        <p:grpSpPr bwMode="auto">
          <a:xfrm>
            <a:off x="6372225" y="1412875"/>
            <a:ext cx="2447925" cy="1930400"/>
            <a:chOff x="431" y="2432"/>
            <a:chExt cx="1542" cy="1216"/>
          </a:xfrm>
        </p:grpSpPr>
        <p:pic>
          <p:nvPicPr>
            <p:cNvPr id="27655" name="Picture 5" descr="nandpi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2432"/>
              <a:ext cx="1542" cy="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14" name="Rectangle 6"/>
            <p:cNvSpPr>
              <a:spLocks noChangeArrowheads="1"/>
            </p:cNvSpPr>
            <p:nvPr/>
          </p:nvSpPr>
          <p:spPr bwMode="auto">
            <a:xfrm>
              <a:off x="793" y="3113"/>
              <a:ext cx="182" cy="226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68615" name="Rectangle 7"/>
            <p:cNvSpPr>
              <a:spLocks noChangeArrowheads="1"/>
            </p:cNvSpPr>
            <p:nvPr/>
          </p:nvSpPr>
          <p:spPr bwMode="auto">
            <a:xfrm>
              <a:off x="612" y="3113"/>
              <a:ext cx="182" cy="226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68616" name="Text Box 8"/>
            <p:cNvSpPr txBox="1">
              <a:spLocks noChangeArrowheads="1"/>
            </p:cNvSpPr>
            <p:nvPr/>
          </p:nvSpPr>
          <p:spPr bwMode="auto">
            <a:xfrm>
              <a:off x="567" y="3475"/>
              <a:ext cx="27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altLang="ja-JP" sz="1200" b="1" dirty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D5</a:t>
              </a:r>
            </a:p>
          </p:txBody>
        </p:sp>
        <p:sp>
          <p:nvSpPr>
            <p:cNvPr id="68617" name="Text Box 9"/>
            <p:cNvSpPr txBox="1">
              <a:spLocks noChangeArrowheads="1"/>
            </p:cNvSpPr>
            <p:nvPr/>
          </p:nvSpPr>
          <p:spPr bwMode="auto">
            <a:xfrm>
              <a:off x="748" y="3475"/>
              <a:ext cx="27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altLang="ja-JP" sz="1200" b="1" dirty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D4</a:t>
              </a:r>
            </a:p>
          </p:txBody>
        </p:sp>
        <p:sp>
          <p:nvSpPr>
            <p:cNvPr id="68618" name="Line 10"/>
            <p:cNvSpPr>
              <a:spLocks noChangeShapeType="1"/>
            </p:cNvSpPr>
            <p:nvPr/>
          </p:nvSpPr>
          <p:spPr bwMode="auto">
            <a:xfrm>
              <a:off x="703" y="3339"/>
              <a:ext cx="0" cy="13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68619" name="Line 11"/>
            <p:cNvSpPr>
              <a:spLocks noChangeShapeType="1"/>
            </p:cNvSpPr>
            <p:nvPr/>
          </p:nvSpPr>
          <p:spPr bwMode="auto">
            <a:xfrm>
              <a:off x="884" y="3339"/>
              <a:ext cx="0" cy="13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68621" name="Text Box 13"/>
          <p:cNvSpPr txBox="1">
            <a:spLocks noChangeArrowheads="1"/>
          </p:cNvSpPr>
          <p:nvPr/>
        </p:nvSpPr>
        <p:spPr bwMode="auto">
          <a:xfrm>
            <a:off x="4427538" y="4941888"/>
            <a:ext cx="346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latin typeface="Verdana" charset="0"/>
                <a:ea typeface="ＭＳ Ｐゴシック" charset="0"/>
              </a:rPr>
              <a:t>2</a:t>
            </a:r>
          </a:p>
        </p:txBody>
      </p:sp>
      <p:sp>
        <p:nvSpPr>
          <p:cNvPr id="68622" name="Text Box 14"/>
          <p:cNvSpPr txBox="1">
            <a:spLocks noChangeArrowheads="1"/>
          </p:cNvSpPr>
          <p:nvPr/>
        </p:nvSpPr>
        <p:spPr bwMode="auto">
          <a:xfrm>
            <a:off x="4067175" y="4652963"/>
            <a:ext cx="346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latin typeface="Verdana" charset="0"/>
                <a:ea typeface="ＭＳ Ｐゴシック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NAND</a:t>
            </a:r>
            <a:r>
              <a:rPr lang="ja-JP" altLang="en-US" smtClean="0"/>
              <a:t>ゲートと</a:t>
            </a:r>
            <a:r>
              <a:rPr lang="en-US" altLang="ja-JP" smtClean="0"/>
              <a:t>LED</a:t>
            </a:r>
            <a:r>
              <a:rPr lang="ja-JP" altLang="en-US" smtClean="0"/>
              <a:t>端子の接続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3</a:t>
            </a:r>
            <a:r>
              <a:rPr lang="ja-JP" altLang="en-US" dirty="0" smtClean="0"/>
              <a:t>番ピンと</a:t>
            </a:r>
            <a:r>
              <a:rPr lang="en-US" altLang="ja-JP" dirty="0" smtClean="0"/>
              <a:t>I3</a:t>
            </a:r>
            <a:r>
              <a:rPr lang="ja-JP" altLang="en-US" dirty="0" smtClean="0"/>
              <a:t>端子を接続</a:t>
            </a:r>
            <a:endParaRPr lang="en-US" altLang="ja-JP" dirty="0" smtClean="0"/>
          </a:p>
          <a:p>
            <a:r>
              <a:rPr lang="ja-JP" altLang="en-US" dirty="0" smtClean="0"/>
              <a:t>回路接続後、電源スイッチ</a:t>
            </a:r>
            <a:r>
              <a:rPr lang="en-US" altLang="ja-JP" dirty="0" smtClean="0"/>
              <a:t>on</a:t>
            </a:r>
            <a:endParaRPr lang="ja-JP" altLang="en-US" dirty="0" smtClean="0"/>
          </a:p>
        </p:txBody>
      </p:sp>
      <p:grpSp>
        <p:nvGrpSpPr>
          <p:cNvPr id="29699" name="Group 4"/>
          <p:cNvGrpSpPr>
            <a:grpSpLocks/>
          </p:cNvGrpSpPr>
          <p:nvPr/>
        </p:nvGrpSpPr>
        <p:grpSpPr bwMode="auto">
          <a:xfrm>
            <a:off x="6300788" y="1412875"/>
            <a:ext cx="2447925" cy="1928813"/>
            <a:chOff x="3424" y="890"/>
            <a:chExt cx="1542" cy="1215"/>
          </a:xfrm>
        </p:grpSpPr>
        <p:pic>
          <p:nvPicPr>
            <p:cNvPr id="29701" name="Picture 5" descr="nandpi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4" y="890"/>
              <a:ext cx="1542" cy="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38" name="Rectangle 6"/>
            <p:cNvSpPr>
              <a:spLocks noChangeArrowheads="1"/>
            </p:cNvSpPr>
            <p:nvPr/>
          </p:nvSpPr>
          <p:spPr bwMode="auto">
            <a:xfrm>
              <a:off x="3969" y="1570"/>
              <a:ext cx="182" cy="226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69639" name="Text Box 7"/>
            <p:cNvSpPr txBox="1">
              <a:spLocks noChangeArrowheads="1"/>
            </p:cNvSpPr>
            <p:nvPr/>
          </p:nvSpPr>
          <p:spPr bwMode="auto">
            <a:xfrm>
              <a:off x="3924" y="1932"/>
              <a:ext cx="27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altLang="ja-JP" sz="1200" b="1" dirty="0">
                  <a:solidFill>
                    <a:srgbClr val="000000"/>
                  </a:solidFill>
                  <a:latin typeface="Verdana" charset="0"/>
                  <a:ea typeface="ＭＳ ゴシック" charset="0"/>
                  <a:cs typeface="ＭＳ ゴシック" charset="0"/>
                </a:rPr>
                <a:t>I</a:t>
              </a:r>
              <a:r>
                <a:rPr lang="en-US" altLang="ja-JP" sz="1200" b="1" dirty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3</a:t>
              </a:r>
            </a:p>
          </p:txBody>
        </p:sp>
        <p:sp>
          <p:nvSpPr>
            <p:cNvPr id="69640" name="Line 8"/>
            <p:cNvSpPr>
              <a:spLocks noChangeShapeType="1"/>
            </p:cNvSpPr>
            <p:nvPr/>
          </p:nvSpPr>
          <p:spPr bwMode="auto">
            <a:xfrm>
              <a:off x="4060" y="1796"/>
              <a:ext cx="0" cy="13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latin typeface="Arial" charset="0"/>
                <a:ea typeface="ＭＳ Ｐゴシック" charset="0"/>
              </a:endParaRPr>
            </a:p>
          </p:txBody>
        </p:sp>
      </p:grpSp>
      <p:pic>
        <p:nvPicPr>
          <p:cNvPr id="29700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70894"/>
            <a:ext cx="4968875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NAND</a:t>
            </a:r>
            <a:r>
              <a:rPr lang="ja-JP" altLang="en-US" smtClean="0"/>
              <a:t>ゲートの動作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Char char=""/>
              <a:defRPr/>
            </a:pPr>
            <a:r>
              <a:rPr lang="en-US" altLang="ja-JP" dirty="0" smtClean="0"/>
              <a:t>NAND</a:t>
            </a:r>
            <a:r>
              <a:rPr lang="ja-JP" altLang="en-US" dirty="0" smtClean="0"/>
              <a:t>ゲートに接続されている端子</a:t>
            </a:r>
            <a:endParaRPr lang="en-US" altLang="ja-JP" dirty="0" smtClean="0"/>
          </a:p>
          <a:p>
            <a:pPr>
              <a:buFont typeface="Wingdings" charset="0"/>
              <a:buChar char=""/>
              <a:defRPr/>
            </a:pPr>
            <a:endParaRPr lang="en-US" altLang="ja-JP" dirty="0" smtClean="0"/>
          </a:p>
          <a:p>
            <a:pPr>
              <a:buFont typeface="Wingdings" charset="0"/>
              <a:buChar char=""/>
              <a:defRPr/>
            </a:pPr>
            <a:endParaRPr lang="en-US" altLang="ja-JP" dirty="0" smtClean="0"/>
          </a:p>
          <a:p>
            <a:pPr>
              <a:buFont typeface="Wingdings" charset="0"/>
              <a:buChar char=""/>
              <a:defRPr/>
            </a:pPr>
            <a:r>
              <a:rPr lang="en-US" altLang="ja-JP" dirty="0" smtClean="0"/>
              <a:t>NAND</a:t>
            </a:r>
            <a:r>
              <a:rPr lang="ja-JP" altLang="en-US" dirty="0" smtClean="0"/>
              <a:t>の真理値表と，真理値と実験ボードの対応</a:t>
            </a:r>
          </a:p>
        </p:txBody>
      </p:sp>
      <p:grpSp>
        <p:nvGrpSpPr>
          <p:cNvPr id="31747" name="Group 61"/>
          <p:cNvGrpSpPr>
            <a:grpSpLocks/>
          </p:cNvGrpSpPr>
          <p:nvPr/>
        </p:nvGrpSpPr>
        <p:grpSpPr bwMode="auto">
          <a:xfrm>
            <a:off x="2339975" y="2204864"/>
            <a:ext cx="3311525" cy="757237"/>
            <a:chOff x="1474" y="1298"/>
            <a:chExt cx="2086" cy="477"/>
          </a:xfrm>
        </p:grpSpPr>
        <p:pic>
          <p:nvPicPr>
            <p:cNvPr id="31802" name="Picture 4" descr="nandgat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0" y="1298"/>
              <a:ext cx="672" cy="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493" name="Line 5"/>
            <p:cNvSpPr>
              <a:spLocks noChangeShapeType="1"/>
            </p:cNvSpPr>
            <p:nvPr/>
          </p:nvSpPr>
          <p:spPr bwMode="auto">
            <a:xfrm flipV="1">
              <a:off x="2847" y="1528"/>
              <a:ext cx="27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63494" name="Text Box 6"/>
            <p:cNvSpPr txBox="1">
              <a:spLocks noChangeArrowheads="1"/>
            </p:cNvSpPr>
            <p:nvPr/>
          </p:nvSpPr>
          <p:spPr bwMode="auto">
            <a:xfrm>
              <a:off x="1474" y="1298"/>
              <a:ext cx="54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5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altLang="ja-JP" dirty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D5</a:t>
              </a:r>
            </a:p>
          </p:txBody>
        </p:sp>
        <p:sp>
          <p:nvSpPr>
            <p:cNvPr id="63495" name="Text Box 7"/>
            <p:cNvSpPr txBox="1">
              <a:spLocks noChangeArrowheads="1"/>
            </p:cNvSpPr>
            <p:nvPr/>
          </p:nvSpPr>
          <p:spPr bwMode="auto">
            <a:xfrm>
              <a:off x="3016" y="1389"/>
              <a:ext cx="54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5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altLang="ja-JP" dirty="0">
                  <a:solidFill>
                    <a:srgbClr val="000000"/>
                  </a:solidFill>
                  <a:latin typeface="Verdana" charset="0"/>
                  <a:ea typeface="ＭＳ Ｐゴシック" charset="0"/>
                </a:rPr>
                <a:t>I3</a:t>
              </a:r>
            </a:p>
          </p:txBody>
        </p:sp>
        <p:sp>
          <p:nvSpPr>
            <p:cNvPr id="63496" name="Line 8"/>
            <p:cNvSpPr>
              <a:spLocks noChangeShapeType="1"/>
            </p:cNvSpPr>
            <p:nvPr/>
          </p:nvSpPr>
          <p:spPr bwMode="auto">
            <a:xfrm flipV="1">
              <a:off x="1927" y="1634"/>
              <a:ext cx="27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63497" name="Line 9"/>
            <p:cNvSpPr>
              <a:spLocks noChangeShapeType="1"/>
            </p:cNvSpPr>
            <p:nvPr/>
          </p:nvSpPr>
          <p:spPr bwMode="auto">
            <a:xfrm flipV="1">
              <a:off x="1927" y="1428"/>
              <a:ext cx="27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63498" name="Text Box 10"/>
            <p:cNvSpPr txBox="1">
              <a:spLocks noChangeArrowheads="1"/>
            </p:cNvSpPr>
            <p:nvPr/>
          </p:nvSpPr>
          <p:spPr bwMode="auto">
            <a:xfrm>
              <a:off x="1475" y="1525"/>
              <a:ext cx="54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5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altLang="ja-JP" dirty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D4</a:t>
              </a:r>
            </a:p>
          </p:txBody>
        </p:sp>
      </p:grpSp>
      <p:graphicFrame>
        <p:nvGraphicFramePr>
          <p:cNvPr id="63899" name="Group 411"/>
          <p:cNvGraphicFramePr>
            <a:graphicFrameLocks noGrp="1"/>
          </p:cNvGraphicFramePr>
          <p:nvPr/>
        </p:nvGraphicFramePr>
        <p:xfrm>
          <a:off x="900113" y="3644900"/>
          <a:ext cx="2921000" cy="2546350"/>
        </p:xfrm>
        <a:graphic>
          <a:graphicData uri="http://schemas.openxmlformats.org/drawingml/2006/table">
            <a:tbl>
              <a:tblPr/>
              <a:tblGrid>
                <a:gridCol w="977900"/>
                <a:gridCol w="977900"/>
                <a:gridCol w="965200"/>
              </a:tblGrid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　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　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　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D5</a:t>
                      </a:r>
                      <a:endParaRPr kumimoji="1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D4</a:t>
                      </a:r>
                      <a:endParaRPr kumimoji="1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I3</a:t>
                      </a:r>
                      <a:endParaRPr kumimoji="1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0</a:t>
                      </a:r>
                      <a:endParaRPr kumimoji="1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0</a:t>
                      </a:r>
                      <a:endParaRPr kumimoji="1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1</a:t>
                      </a:r>
                      <a:endParaRPr kumimoji="1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0</a:t>
                      </a:r>
                      <a:endParaRPr kumimoji="1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1</a:t>
                      </a:r>
                      <a:endParaRPr kumimoji="1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1</a:t>
                      </a:r>
                      <a:endParaRPr kumimoji="1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1</a:t>
                      </a:r>
                      <a:endParaRPr kumimoji="1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0</a:t>
                      </a:r>
                      <a:endParaRPr kumimoji="1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1</a:t>
                      </a:r>
                      <a:endParaRPr kumimoji="1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1</a:t>
                      </a:r>
                      <a:endParaRPr kumimoji="1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1</a:t>
                      </a:r>
                      <a:endParaRPr kumimoji="1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0</a:t>
                      </a:r>
                      <a:endParaRPr kumimoji="1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3980" name="Group 492"/>
          <p:cNvGraphicFramePr>
            <a:graphicFrameLocks noGrp="1"/>
          </p:cNvGraphicFramePr>
          <p:nvPr/>
        </p:nvGraphicFramePr>
        <p:xfrm>
          <a:off x="4211638" y="3860800"/>
          <a:ext cx="4648200" cy="2089150"/>
        </p:xfrm>
        <a:graphic>
          <a:graphicData uri="http://schemas.openxmlformats.org/drawingml/2006/table">
            <a:tbl>
              <a:tblPr/>
              <a:tblGrid>
                <a:gridCol w="1219200"/>
                <a:gridCol w="1714500"/>
                <a:gridCol w="1714500"/>
              </a:tblGrid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　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　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　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　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0</a:t>
                      </a:r>
                      <a:endParaRPr kumimoji="1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1</a:t>
                      </a:r>
                      <a:endParaRPr kumimoji="1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回路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電圧低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電圧高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スイッチ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OFF</a:t>
                      </a: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（手前）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ON</a:t>
                      </a: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（奥）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LED</a:t>
                      </a:r>
                      <a:endParaRPr kumimoji="1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消灯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点灯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45" name="Rectangle 7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NAND</a:t>
            </a:r>
            <a:r>
              <a:rPr lang="ja-JP" altLang="en-US" smtClean="0"/>
              <a:t>ゲートの実際の動作</a:t>
            </a:r>
          </a:p>
        </p:txBody>
      </p:sp>
      <p:sp>
        <p:nvSpPr>
          <p:cNvPr id="58446" name="Rectangle 7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Char char=""/>
              <a:defRPr/>
            </a:pPr>
            <a:r>
              <a:rPr lang="ja-JP" altLang="en-US" dirty="0" smtClean="0"/>
              <a:t>例：</a:t>
            </a:r>
            <a:r>
              <a:rPr lang="en-US" altLang="ja-JP" dirty="0" smtClean="0"/>
              <a:t>SW5</a:t>
            </a:r>
            <a:r>
              <a:rPr lang="ja-JP" altLang="en-US" dirty="0" smtClean="0"/>
              <a:t>が</a:t>
            </a:r>
            <a:r>
              <a:rPr lang="en-US" altLang="ja-JP" dirty="0" smtClean="0"/>
              <a:t>ON(1)</a:t>
            </a:r>
            <a:r>
              <a:rPr lang="ja-JP" altLang="en-US" dirty="0" smtClean="0"/>
              <a:t>で</a:t>
            </a:r>
            <a:r>
              <a:rPr lang="en-US" altLang="ja-JP" dirty="0" smtClean="0"/>
              <a:t>SW4</a:t>
            </a:r>
            <a:r>
              <a:rPr lang="ja-JP" altLang="en-US" dirty="0" smtClean="0"/>
              <a:t>が</a:t>
            </a:r>
            <a:r>
              <a:rPr lang="en-US" altLang="ja-JP" dirty="0" smtClean="0"/>
              <a:t>OFF(0)</a:t>
            </a:r>
            <a:r>
              <a:rPr lang="ja-JP" altLang="en-US" dirty="0" smtClean="0"/>
              <a:t>のとき，</a:t>
            </a:r>
            <a:r>
              <a:rPr lang="en-US" altLang="ja-JP" dirty="0" smtClean="0"/>
              <a:t>LED3</a:t>
            </a:r>
            <a:r>
              <a:rPr lang="ja-JP" altLang="en-US" dirty="0" smtClean="0"/>
              <a:t>は点灯</a:t>
            </a:r>
            <a:r>
              <a:rPr lang="en-US" altLang="ja-JP" dirty="0" smtClean="0"/>
              <a:t>(1)</a:t>
            </a:r>
          </a:p>
        </p:txBody>
      </p:sp>
      <p:pic>
        <p:nvPicPr>
          <p:cNvPr id="33795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20938"/>
            <a:ext cx="7912100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第9章ユーザインタフェース">
  <a:themeElements>
    <a:clrScheme name="第9章ユーザインタフェース 1">
      <a:dk1>
        <a:srgbClr val="65681C"/>
      </a:dk1>
      <a:lt1>
        <a:srgbClr val="FFFFFF"/>
      </a:lt1>
      <a:dk2>
        <a:srgbClr val="4C4C4C"/>
      </a:dk2>
      <a:lt2>
        <a:srgbClr val="B2B2B2"/>
      </a:lt2>
      <a:accent1>
        <a:srgbClr val="D4DE8A"/>
      </a:accent1>
      <a:accent2>
        <a:srgbClr val="749341"/>
      </a:accent2>
      <a:accent3>
        <a:srgbClr val="FFFFFF"/>
      </a:accent3>
      <a:accent4>
        <a:srgbClr val="555816"/>
      </a:accent4>
      <a:accent5>
        <a:srgbClr val="E6ECC4"/>
      </a:accent5>
      <a:accent6>
        <a:srgbClr val="68853A"/>
      </a:accent6>
      <a:hlink>
        <a:srgbClr val="B3D039"/>
      </a:hlink>
      <a:folHlink>
        <a:srgbClr val="91B82F"/>
      </a:folHlink>
    </a:clrScheme>
    <a:fontScheme name="第9章ユーザインタフェース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第9章ユーザインタフェース 1">
        <a:dk1>
          <a:srgbClr val="65681C"/>
        </a:dk1>
        <a:lt1>
          <a:srgbClr val="FFFFFF"/>
        </a:lt1>
        <a:dk2>
          <a:srgbClr val="4C4C4C"/>
        </a:dk2>
        <a:lt2>
          <a:srgbClr val="B2B2B2"/>
        </a:lt2>
        <a:accent1>
          <a:srgbClr val="D4DE8A"/>
        </a:accent1>
        <a:accent2>
          <a:srgbClr val="749341"/>
        </a:accent2>
        <a:accent3>
          <a:srgbClr val="FFFFFF"/>
        </a:accent3>
        <a:accent4>
          <a:srgbClr val="555816"/>
        </a:accent4>
        <a:accent5>
          <a:srgbClr val="E6ECC4"/>
        </a:accent5>
        <a:accent6>
          <a:srgbClr val="68853A"/>
        </a:accent6>
        <a:hlink>
          <a:srgbClr val="B3D039"/>
        </a:hlink>
        <a:folHlink>
          <a:srgbClr val="91B82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ホワイ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DesignTemplete_green2</Template>
  <TotalTime>2083</TotalTime>
  <Words>1076</Words>
  <Application>Microsoft Office PowerPoint</Application>
  <PresentationFormat>画面に合わせる (4:3)</PresentationFormat>
  <Paragraphs>262</Paragraphs>
  <Slides>26</Slides>
  <Notes>25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26</vt:i4>
      </vt:variant>
    </vt:vector>
  </HeadingPairs>
  <TitlesOfParts>
    <vt:vector size="29" baseType="lpstr">
      <vt:lpstr>第9章ユーザインタフェース</vt:lpstr>
      <vt:lpstr>数式</vt:lpstr>
      <vt:lpstr>Photo Editor 写真</vt:lpstr>
      <vt:lpstr>ICトレーナーの構成</vt:lpstr>
      <vt:lpstr>ジャンプワイヤによる接続</vt:lpstr>
      <vt:lpstr>NAND ICのピンの配置</vt:lpstr>
      <vt:lpstr>ブレッドボード内で回路がつながっている穴</vt:lpstr>
      <vt:lpstr>NAND ICと電源端子の接続</vt:lpstr>
      <vt:lpstr>NANDゲートとスイッチ端子の接続</vt:lpstr>
      <vt:lpstr>NANDゲートとLED端子の接続</vt:lpstr>
      <vt:lpstr>NANDゲートの動作</vt:lpstr>
      <vt:lpstr>NANDゲートの実際の動作</vt:lpstr>
      <vt:lpstr>NAND演算でNOT演算を作る</vt:lpstr>
      <vt:lpstr>NANDゲートでNOTゲートを作る</vt:lpstr>
      <vt:lpstr>NANDでAND, OR, XORを作る</vt:lpstr>
      <vt:lpstr>AND, OR, XORのICのピンの配置</vt:lpstr>
      <vt:lpstr>1ビット半加算器の作成</vt:lpstr>
      <vt:lpstr>1ビット全加算器の作成</vt:lpstr>
      <vt:lpstr>1ビット全加算器の真理値表</vt:lpstr>
      <vt:lpstr>（応用） 7セグメントLEDへの出力</vt:lpstr>
      <vt:lpstr>（発展） 7セグメントLEDとは</vt:lpstr>
      <vt:lpstr>（発展） 7セグメントLEDの原理</vt:lpstr>
      <vt:lpstr>（発展） 2ビットの演算回路の作成</vt:lpstr>
      <vt:lpstr>プッシュスイッチの動作確認</vt:lpstr>
      <vt:lpstr>同期式RSフリップフロップの作成</vt:lpstr>
      <vt:lpstr>クロック発振器の動作確認</vt:lpstr>
      <vt:lpstr>クロック発振器と同期式RSフリップフロップの接続</vt:lpstr>
      <vt:lpstr>ICトレーナーを使った組合せ回路実習</vt:lpstr>
      <vt:lpstr>1ビット半加算器の作成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natsu</dc:creator>
  <cp:lastModifiedBy>sugita</cp:lastModifiedBy>
  <cp:revision>143</cp:revision>
  <cp:lastPrinted>2011-06-07T01:05:13Z</cp:lastPrinted>
  <dcterms:created xsi:type="dcterms:W3CDTF">2006-03-30T11:58:50Z</dcterms:created>
  <dcterms:modified xsi:type="dcterms:W3CDTF">2011-06-11T00:28:06Z</dcterms:modified>
</cp:coreProperties>
</file>